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9" r:id="rId2"/>
    <p:sldId id="298" r:id="rId3"/>
    <p:sldId id="296" r:id="rId4"/>
    <p:sldId id="288" r:id="rId5"/>
    <p:sldId id="292" r:id="rId6"/>
    <p:sldId id="258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033"/>
    <a:srgbClr val="528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84103" autoAdjust="0"/>
  </p:normalViewPr>
  <p:slideViewPr>
    <p:cSldViewPr snapToGrid="0">
      <p:cViewPr varScale="1">
        <p:scale>
          <a:sx n="59" d="100"/>
          <a:sy n="59" d="100"/>
        </p:scale>
        <p:origin x="131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2A66E-D9D2-1246-A7A3-2D183432436B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559CA-CC5D-B44D-BCD4-B9A06B7F21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81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0531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272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008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3388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8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E21413-881B-4539-B8DB-B15951AA9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9CF2F83-DC4C-D7DF-05EF-10FE331CD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09A3563-F640-A368-ED20-19DAA92E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0B8EF06-106E-FF66-1376-8FEB1048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0B37B9E-4AAD-0AC4-9A8B-EF865C2E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1246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F99A579-919A-891D-0992-5C17EE69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71D81997-5DD6-7813-221C-09C3D4EA2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6017853-A734-C4B5-B155-B7B0C967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1E6035B-67A0-74A7-B56D-3DDD482C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D42FC29-F5D1-E3AB-5D87-DEC860AF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67421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95047B7-ABD1-B035-165E-12BB5CB19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EC565AA-9AE0-9FDB-66CB-65A6E62A1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5E76836-92A1-7C51-1342-CB6B7D20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FCCD459-C607-EF44-CDB7-C3281D54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A4B25EA-B599-C1B8-D897-7F058BD2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7732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5D3104-E917-40B8-B4EB-B8D8CADC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53386BE-C3B7-0BC4-E5A7-F73C7EA70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3BE3AF-902E-9F19-C2C5-7228A8FB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F04336-7799-37B4-1E8B-2C0FE7CDA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AAA404F-7E96-AA4A-5549-28EFD42C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4276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68634E-CAEE-AB26-D606-D32EAE64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393CF4F-E8CB-F6D0-15E7-53DB65D77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CA44DAA-AC7D-74D3-9ED6-B22DABD75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8DD0357-6FA1-636F-5FAB-FC787B92E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6C4DFED-F770-C883-1B01-A56B88C2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4153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B72F4D-CD74-4875-A1B6-99CA9DD8D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086D62E-AD61-6DB1-9DCF-211DA8805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83D1072-0156-50C5-F209-18FD99087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2A3D955-132F-01A2-C2B8-9659379F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16F7F07-15D0-E391-2E5D-8BFD0412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742A080-099E-A578-904F-F130B970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2877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53CBA1-A174-CC2A-6B26-C87B4427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23F7C7C-D7D2-95F9-4417-E37D1FCB8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CB6AAC7-25D9-B055-FA69-66428D764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DA93D0A-FC97-F2FD-5AA1-027AFA4FB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8B46C26F-35FB-7B4C-D33B-859D35DE8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A2F81411-1AF3-B391-9620-39693FD2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30211EB4-585C-EC05-D24F-C56310B0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38304C4-84DE-05B1-FC52-452D6665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4085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739867-8717-D532-B6F1-9641F1C5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B344B2FF-614D-8520-6344-C0985518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DA84340-C823-A242-254C-B038CF31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EFCD596-45BC-F392-36F4-ADFD6A30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7123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B725601-5F8F-9507-A9B6-9383282C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0D0069A4-436A-F71C-9D11-3763F70F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24BA501C-6F89-40FE-99B1-71F89528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6228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85C917-A275-360D-B03F-7B462BA6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6AD19B5-82B5-CEF8-7E18-91B604D64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174F9FE-CB0E-628A-D639-82E7A17DA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C747B1C-9E54-C74B-ED82-165121D0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C9C5E56-5D95-3039-A6DC-7C4343EC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D8F1A08-0B60-10F0-0203-D0EA44C1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5576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8E1C55-ACAF-2CE2-DC18-89962C87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DF2122FA-445D-BB04-BDD2-743CBADC2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F672BC8-6295-AB30-DEE1-519B3BE07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BAC1C1E-1E98-3CCC-D2DA-BF1E47105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5B814C6-7B90-695E-9C0D-089F3D47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5421D93-14B2-A01A-628B-6B5D90F4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630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EB32FA57-1759-7C0C-A02C-0176AE45B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BCFD834-3B3C-A610-80EC-ADFF07599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58FA1F7-B382-CB5E-CEFB-269564903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B3065-22E6-0247-972D-D86D18F104FE}" type="datetimeFigureOut">
              <a:rPr lang="pt-BR" smtClean="0"/>
              <a:t>07/06/2023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3318A7F-ED9A-62E8-1B67-815B783F3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0BA9866-CA55-0224-3C95-F80AFDFB6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21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854438" y="329784"/>
            <a:ext cx="10947816" cy="6339416"/>
          </a:xfrm>
          <a:prstGeom prst="triangle">
            <a:avLst>
              <a:gd name="adj" fmla="val 84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252663" y="228600"/>
            <a:ext cx="11249526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2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Audiência Pública – Câmara dos Deputados </a:t>
            </a:r>
          </a:p>
          <a:p>
            <a:pPr>
              <a:lnSpc>
                <a:spcPct val="150000"/>
              </a:lnSpc>
            </a:pPr>
            <a:r>
              <a:rPr lang="pt-BR" sz="22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PL 2838/2022 </a:t>
            </a:r>
            <a:r>
              <a:rPr lang="pt-BR" sz="2200" b="1" smtClean="0">
                <a:solidFill>
                  <a:srgbClr val="038033"/>
                </a:solidFill>
                <a:latin typeface="DIN Alternate" panose="020B0500000000000000" pitchFamily="34" charset="77"/>
              </a:rPr>
              <a:t>– Autor Deputado </a:t>
            </a:r>
            <a:r>
              <a:rPr lang="pt-BR" sz="22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Zé Silva</a:t>
            </a:r>
            <a:endParaRPr lang="pt-BR" sz="3400" b="1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>
              <a:lnSpc>
                <a:spcPct val="200000"/>
              </a:lnSpc>
            </a:pPr>
            <a:endParaRPr lang="pt-BR" sz="2800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 lvl="4">
              <a:lnSpc>
                <a:spcPct val="150000"/>
              </a:lnSpc>
            </a:pPr>
            <a:endParaRPr lang="pt-BR" sz="2800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 lvl="4">
              <a:lnSpc>
                <a:spcPct val="150000"/>
              </a:lnSpc>
            </a:pPr>
            <a:endParaRPr lang="pt-BR" sz="2800" dirty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 lvl="4">
              <a:lnSpc>
                <a:spcPct val="150000"/>
              </a:lnSpc>
            </a:pPr>
            <a:r>
              <a:rPr lang="pt-BR" sz="22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César </a:t>
            </a:r>
            <a:r>
              <a:rPr lang="pt-BR" sz="22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Neves</a:t>
            </a:r>
          </a:p>
          <a:p>
            <a:pPr lvl="4">
              <a:lnSpc>
                <a:spcPct val="150000"/>
              </a:lnSpc>
            </a:pPr>
            <a:r>
              <a:rPr lang="pt-BR" sz="22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Coordenador-Geral de Regulação Prudencial</a:t>
            </a:r>
          </a:p>
          <a:p>
            <a:pPr lvl="4">
              <a:lnSpc>
                <a:spcPct val="150000"/>
              </a:lnSpc>
            </a:pPr>
            <a:r>
              <a:rPr lang="pt-BR" sz="2800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  </a:t>
            </a:r>
            <a:endParaRPr lang="pt-BR" sz="2800" dirty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>
              <a:lnSpc>
                <a:spcPct val="200000"/>
              </a:lnSpc>
            </a:pPr>
            <a:endParaRPr lang="pt-BR" sz="2800" dirty="0">
              <a:latin typeface="DIN Alternate" panose="020B0500000000000000" pitchFamily="34" charset="77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AEA80FCF-A107-D811-8E53-9FAA918302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00602" y="5127171"/>
            <a:ext cx="6091398" cy="164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661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5797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Circular Susep nº 666/22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670348" y="2040542"/>
            <a:ext cx="51368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Gestão dos Riscos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Política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 smtClean="0"/>
          </a:p>
          <a:p>
            <a:pPr marL="342900" indent="-342900">
              <a:buFont typeface="Wingdings" pitchFamily="2" charset="2"/>
              <a:buChar char="§"/>
            </a:pP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r>
              <a:rPr lang="pt-BR" sz="2800" dirty="0" smtClean="0"/>
              <a:t>Relatório de Sustentabilidade</a:t>
            </a:r>
            <a:endParaRPr lang="pt-BR" sz="28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685885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Perspectivas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767730" y="1571576"/>
            <a:ext cx="10383252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Entendemos que o setor de seguros deve colaborar</a:t>
            </a:r>
            <a:r>
              <a:rPr lang="pt-BR" sz="2800" dirty="0" smtClean="0"/>
              <a:t> </a:t>
            </a:r>
            <a:r>
              <a:rPr lang="pt-BR" sz="2800" dirty="0" smtClean="0"/>
              <a:t>na transição para uma economia de baixo </a:t>
            </a:r>
            <a:r>
              <a:rPr lang="pt-BR" sz="2800" dirty="0" smtClean="0"/>
              <a:t>carbono / transição ecológica</a:t>
            </a: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 Integração do risco de sustentabilidade a operação da </a:t>
            </a:r>
            <a:r>
              <a:rPr lang="pt-BR" sz="2800" dirty="0" smtClean="0"/>
              <a:t>seguradora</a:t>
            </a: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Clientes, potenciais clientes, investidores e </a:t>
            </a:r>
            <a:r>
              <a:rPr lang="pt-BR" sz="2800" dirty="0" err="1" smtClean="0"/>
              <a:t>stakeholders</a:t>
            </a:r>
            <a:r>
              <a:rPr lang="pt-BR" sz="2800" dirty="0" smtClean="0"/>
              <a:t> em geral devem conhecer a política de sustentabilidade e as divulgações </a:t>
            </a:r>
            <a:r>
              <a:rPr lang="pt-BR" sz="2800" dirty="0"/>
              <a:t>financeiras relacionadas à </a:t>
            </a:r>
            <a:r>
              <a:rPr lang="pt-BR" sz="2800" dirty="0" smtClean="0"/>
              <a:t>sustentabilidade para tomada de </a:t>
            </a:r>
            <a:r>
              <a:rPr lang="pt-BR" sz="2800" dirty="0" smtClean="0"/>
              <a:t>decisão.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800" dirty="0" smtClean="0"/>
              <a:t>Para isso a taxonomia </a:t>
            </a:r>
            <a:r>
              <a:rPr lang="pt-BR" sz="2800" dirty="0" err="1" smtClean="0"/>
              <a:t>tb</a:t>
            </a:r>
            <a:r>
              <a:rPr lang="pt-BR" sz="2800" dirty="0" smtClean="0"/>
              <a:t> é essencial.</a:t>
            </a:r>
            <a:endParaRPr lang="pt-BR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just"/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lvl="1" algn="just"/>
            <a:endParaRPr lang="pt-BR" sz="2800" i="1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0289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593558" y="1194205"/>
            <a:ext cx="10383252" cy="8987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Estabelecer critérios para qualificar atividade econômica e linhas de </a:t>
            </a:r>
            <a:r>
              <a:rPr lang="pt-BR" sz="2400" dirty="0" smtClean="0"/>
              <a:t>negócio (ramos de seguros) </a:t>
            </a:r>
            <a:r>
              <a:rPr lang="pt-BR" sz="2400" dirty="0" smtClean="0"/>
              <a:t>como sustentáveis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Harmonizar os critérios de gestão de risco e de divulgação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Ferramenta para desenvolvimento </a:t>
            </a:r>
            <a:r>
              <a:rPr lang="pt-BR" sz="2400" dirty="0" smtClean="0"/>
              <a:t>e classificação de </a:t>
            </a:r>
            <a:r>
              <a:rPr lang="pt-BR" sz="2400" dirty="0" smtClean="0"/>
              <a:t>“produtos </a:t>
            </a:r>
            <a:r>
              <a:rPr lang="pt-BR" sz="2400" dirty="0" smtClean="0"/>
              <a:t>de seguros e previdência verdes”.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Auxiliar os processos de</a:t>
            </a:r>
            <a:r>
              <a:rPr lang="pt-BR" sz="2400" dirty="0" smtClean="0"/>
              <a:t> </a:t>
            </a:r>
            <a:r>
              <a:rPr lang="pt-BR" sz="2400" dirty="0" smtClean="0"/>
              <a:t>precificação, subscrição, provisionamento, análise da carteira de ativos, EGR, redução do risco </a:t>
            </a:r>
            <a:r>
              <a:rPr lang="pt-BR" sz="2400" dirty="0" err="1" smtClean="0"/>
              <a:t>reputacional</a:t>
            </a:r>
            <a:r>
              <a:rPr lang="pt-BR" sz="2400" dirty="0" smtClean="0"/>
              <a:t>, análise de apetite ao risco ASG, prevenção de </a:t>
            </a:r>
            <a:r>
              <a:rPr lang="pt-BR" sz="2400" dirty="0" err="1" smtClean="0"/>
              <a:t>greenwashing</a:t>
            </a:r>
            <a:r>
              <a:rPr lang="pt-BR" sz="2400" dirty="0" smtClean="0"/>
              <a:t> e identificação de oportunidades de negócios.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dirty="0" smtClean="0"/>
              <a:t>Classificação: por setores da economia, </a:t>
            </a:r>
            <a:r>
              <a:rPr lang="pt-BR" sz="2400" b="1" dirty="0" smtClean="0"/>
              <a:t>linhas de </a:t>
            </a:r>
            <a:r>
              <a:rPr lang="pt-BR" sz="2400" b="1" dirty="0" smtClean="0"/>
              <a:t>negócios, regiões de atuações...</a:t>
            </a:r>
            <a:endParaRPr lang="pt-BR" sz="2400" b="1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2400" b="1" dirty="0" smtClean="0"/>
              <a:t>Susep</a:t>
            </a:r>
            <a:r>
              <a:rPr lang="pt-BR" sz="2400" dirty="0" smtClean="0"/>
              <a:t> apoia </a:t>
            </a:r>
            <a:r>
              <a:rPr lang="pt-BR" sz="2400" dirty="0"/>
              <a:t>o desenvolvimento de </a:t>
            </a:r>
            <a:r>
              <a:rPr lang="pt-BR" sz="2400" dirty="0" smtClean="0"/>
              <a:t>taxonomia </a:t>
            </a:r>
            <a:r>
              <a:rPr lang="pt-BR" sz="2400" dirty="0" smtClean="0"/>
              <a:t>própria para o Brasil com base nas características regionais.</a:t>
            </a:r>
            <a:endParaRPr lang="pt-BR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just"/>
            <a:endParaRPr lang="pt-BR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lvl="1" algn="just"/>
            <a:endParaRPr lang="pt-BR" sz="2800" i="1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565417" y="370101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Taxonomia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2107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Sugestões ao </a:t>
            </a:r>
            <a:r>
              <a:rPr lang="pt-BR" sz="36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PL 2838/22Art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xmlns="" id="{20E23D4A-F58F-355E-E929-7E0531B2997E}"/>
              </a:ext>
            </a:extLst>
          </p:cNvPr>
          <p:cNvSpPr txBox="1"/>
          <p:nvPr/>
        </p:nvSpPr>
        <p:spPr>
          <a:xfrm>
            <a:off x="1105187" y="1288340"/>
            <a:ext cx="103832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pt-BR" sz="1600" dirty="0" smtClean="0"/>
              <a:t>Art1º</a:t>
            </a:r>
            <a:endParaRPr lang="pt-BR" sz="1600" dirty="0"/>
          </a:p>
          <a:p>
            <a:pPr fontAlgn="base"/>
            <a:r>
              <a:rPr lang="pt-BR" sz="1600" dirty="0"/>
              <a:t>§1 º</a:t>
            </a:r>
          </a:p>
          <a:p>
            <a:pPr fontAlgn="base"/>
            <a:r>
              <a:rPr lang="pt-BR" sz="1600" dirty="0"/>
              <a:t>c) rotulagem de produtos financeiros, DE </a:t>
            </a:r>
            <a:r>
              <a:rPr lang="pt-BR" sz="1600" b="1" dirty="0"/>
              <a:t>SEGUROS E PREVIDÊNCIA COMPLEMENTAR</a:t>
            </a:r>
            <a:r>
              <a:rPr lang="pt-BR" sz="1600" dirty="0"/>
              <a:t>, incluindo operações de crédito (de qualquer natureza) e operações de investimentos (fundos de investimentos, títulos de renda fixa e de renda variável), bem como títulos da dívida pública.</a:t>
            </a:r>
          </a:p>
          <a:p>
            <a:pPr fontAlgn="base"/>
            <a:r>
              <a:rPr lang="pt-BR" sz="1600" dirty="0" smtClean="0"/>
              <a:t>...</a:t>
            </a:r>
          </a:p>
          <a:p>
            <a:pPr fontAlgn="base"/>
            <a:endParaRPr lang="pt-BR" sz="1600" dirty="0"/>
          </a:p>
          <a:p>
            <a:pPr fontAlgn="base"/>
            <a:r>
              <a:rPr lang="pt-BR" sz="1600" b="1" dirty="0" smtClean="0"/>
              <a:t>§ </a:t>
            </a:r>
            <a:r>
              <a:rPr lang="pt-BR" sz="1600" b="1" dirty="0" err="1" smtClean="0"/>
              <a:t>xxº</a:t>
            </a:r>
            <a:r>
              <a:rPr lang="pt-BR" sz="1600" b="1" dirty="0" smtClean="0"/>
              <a:t> Para produtos de seguros e previdência complementar , para fins da alínea c, o enquadramento será regulamentado pelo órgãos regulador de seguros e previdência</a:t>
            </a:r>
            <a:r>
              <a:rPr lang="pt-BR" sz="1600" dirty="0" smtClean="0"/>
              <a:t>.</a:t>
            </a:r>
          </a:p>
          <a:p>
            <a:pPr fontAlgn="base"/>
            <a:endParaRPr lang="pt-BR" sz="1600" dirty="0"/>
          </a:p>
          <a:p>
            <a:pPr fontAlgn="base"/>
            <a:r>
              <a:rPr lang="pt-BR" sz="1600" dirty="0"/>
              <a:t>§ 6º. Poderão ser criados mecanismos institucionais de cooperação envolvendo instituições financeiras, </a:t>
            </a:r>
            <a:r>
              <a:rPr lang="pt-BR" sz="1600" b="1" dirty="0"/>
              <a:t>SOCIEDADES SEGURADORAS</a:t>
            </a:r>
            <a:r>
              <a:rPr lang="pt-BR" sz="1600" dirty="0"/>
              <a:t>, investidores e/ou autoridades fiscais, a fim de evitar duplicidade de esforços, tal como a criação de uma plataforma comum de dados sociais, ambientais e climáticos de empreendimentos e projetos específicos, bem como os respectivos enquadramentos realizados por órgãos fiscais, instituições financeiras ou por investidores e as respectivas datas.</a:t>
            </a:r>
          </a:p>
          <a:p>
            <a:pPr fontAlgn="base"/>
            <a:r>
              <a:rPr lang="pt-BR" sz="1600" dirty="0"/>
              <a:t/>
            </a:r>
            <a:br>
              <a:rPr lang="pt-BR" sz="1600" dirty="0"/>
            </a:br>
            <a:endParaRPr lang="pt-BR" sz="1600" dirty="0"/>
          </a:p>
          <a:p>
            <a:r>
              <a:rPr lang="pt-BR" sz="1600" dirty="0"/>
              <a:t>Art. 7º. A construção da taxonomia de atividades econômicas, tecnologias e projetos aqui prevista deverá ser realizada mediante a elaboração de minutas a serem submetidas a consultas públicas, com a participação da comunidade científica, dos entes públicos das diversas esferas federativas com competência na matéria, do setor produtivo, do setor financeiro, </a:t>
            </a:r>
            <a:r>
              <a:rPr lang="pt-BR" sz="1600" b="1" dirty="0"/>
              <a:t>NO SETOR DE SEGUROS E DE PREVIDÊNCIA COMPLEMENTAR</a:t>
            </a:r>
            <a:r>
              <a:rPr lang="pt-BR" sz="1600" dirty="0"/>
              <a:t>, de entidades de defesa de interesses de trabalhadores, de consumidores, de comunidades tradicionais e das diversas categorias de direitos humanos</a:t>
            </a:r>
            <a:endParaRPr lang="pt-BR" sz="16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1400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4425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riângulo 49">
            <a:extLst>
              <a:ext uri="{FF2B5EF4-FFF2-40B4-BE49-F238E27FC236}">
                <a16:creationId xmlns:a16="http://schemas.microsoft.com/office/drawing/2014/main" xmlns="" id="{B4253356-234A-03FF-6644-432783CD8BCA}"/>
              </a:ext>
            </a:extLst>
          </p:cNvPr>
          <p:cNvSpPr/>
          <p:nvPr/>
        </p:nvSpPr>
        <p:spPr>
          <a:xfrm rot="10800000" flipV="1">
            <a:off x="134909" y="1109272"/>
            <a:ext cx="12057089" cy="5643797"/>
          </a:xfrm>
          <a:prstGeom prst="triangle">
            <a:avLst>
              <a:gd name="adj" fmla="val 17532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CB7E46F4-CB17-D421-681A-431A17534C84}"/>
              </a:ext>
            </a:extLst>
          </p:cNvPr>
          <p:cNvSpPr txBox="1"/>
          <p:nvPr/>
        </p:nvSpPr>
        <p:spPr>
          <a:xfrm>
            <a:off x="1011198" y="1109271"/>
            <a:ext cx="42662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b="1" spc="300" dirty="0">
                <a:solidFill>
                  <a:srgbClr val="038033"/>
                </a:solidFill>
                <a:latin typeface="DIN Alternate" panose="020B0500000000000000" pitchFamily="34" charset="77"/>
              </a:rPr>
              <a:t>OBRIGADO!</a:t>
            </a:r>
            <a:endParaRPr lang="pt-BR" sz="54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75715AE-D7BE-19FF-5FD2-331AE56FEFEE}"/>
              </a:ext>
            </a:extLst>
          </p:cNvPr>
          <p:cNvSpPr txBox="1"/>
          <p:nvPr/>
        </p:nvSpPr>
        <p:spPr>
          <a:xfrm>
            <a:off x="1469123" y="6200838"/>
            <a:ext cx="307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youtube.com</a:t>
            </a:r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/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suseptv</a:t>
            </a:r>
            <a:endParaRPr lang="pt-BR" b="1" spc="150" dirty="0">
              <a:solidFill>
                <a:srgbClr val="038033"/>
              </a:solidFill>
              <a:ea typeface="Silom" pitchFamily="2" charset="-34"/>
              <a:cs typeface="Silom" pitchFamily="2" charset="-34"/>
            </a:endParaRPr>
          </a:p>
        </p:txBody>
      </p:sp>
      <p:pic>
        <p:nvPicPr>
          <p:cNvPr id="10" name="Imagem 9" descr="Ícone&#10;&#10;Descrição gerada automaticamente">
            <a:extLst>
              <a:ext uri="{FF2B5EF4-FFF2-40B4-BE49-F238E27FC236}">
                <a16:creationId xmlns:a16="http://schemas.microsoft.com/office/drawing/2014/main" xmlns="" id="{91689AC5-E684-4E98-376F-125B4DC35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123" y="6172704"/>
            <a:ext cx="518762" cy="518762"/>
          </a:xfrm>
          <a:prstGeom prst="rect">
            <a:avLst/>
          </a:prstGeom>
        </p:spPr>
      </p:pic>
      <p:pic>
        <p:nvPicPr>
          <p:cNvPr id="2058" name="Picture 10" descr="Microsoft Apps">
            <a:extLst>
              <a:ext uri="{FF2B5EF4-FFF2-40B4-BE49-F238E27FC236}">
                <a16:creationId xmlns:a16="http://schemas.microsoft.com/office/drawing/2014/main" xmlns="" id="{AF8318A2-CDAD-58B7-051D-2442F88F2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073" y="6200838"/>
            <a:ext cx="369335" cy="36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8C163B50-93AE-03BD-DE4D-D1B062EEFD96}"/>
              </a:ext>
            </a:extLst>
          </p:cNvPr>
          <p:cNvSpPr txBox="1"/>
          <p:nvPr/>
        </p:nvSpPr>
        <p:spPr>
          <a:xfrm>
            <a:off x="4747366" y="6200838"/>
            <a:ext cx="2265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@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susepgovbr</a:t>
            </a:r>
            <a:endParaRPr lang="pt-BR" b="1" spc="150" dirty="0">
              <a:solidFill>
                <a:srgbClr val="038033"/>
              </a:solidFill>
              <a:ea typeface="Silom" pitchFamily="2" charset="-34"/>
              <a:cs typeface="Silom" pitchFamily="2" charset="-34"/>
            </a:endParaRPr>
          </a:p>
        </p:txBody>
      </p:sp>
      <p:pic>
        <p:nvPicPr>
          <p:cNvPr id="13" name="Imagem 1">
            <a:extLst>
              <a:ext uri="{FF2B5EF4-FFF2-40B4-BE49-F238E27FC236}">
                <a16:creationId xmlns:a16="http://schemas.microsoft.com/office/drawing/2014/main" xmlns="" id="{82A3F6F0-B973-58A3-72B1-6FCD3EE40B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572" y="6260519"/>
            <a:ext cx="295633" cy="29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23F9338F-62C6-A121-2B46-7390EBEF8393}"/>
              </a:ext>
            </a:extLst>
          </p:cNvPr>
          <p:cNvSpPr txBox="1"/>
          <p:nvPr/>
        </p:nvSpPr>
        <p:spPr>
          <a:xfrm>
            <a:off x="7674594" y="6200838"/>
            <a:ext cx="2116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</a:t>
            </a:r>
            <a:endParaRPr lang="pt-BR" b="1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28174071-86D8-BC6E-7B36-3BA302182AD0}"/>
              </a:ext>
            </a:extLst>
          </p:cNvPr>
          <p:cNvSpPr txBox="1"/>
          <p:nvPr/>
        </p:nvSpPr>
        <p:spPr>
          <a:xfrm>
            <a:off x="8812124" y="6200838"/>
            <a:ext cx="2590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www.gov.br</a:t>
            </a:r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/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</a:t>
            </a:r>
            <a:endParaRPr lang="pt-BR" b="1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91260C12-456B-B5A1-EBE4-CD8AD938941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8804735" y="5100942"/>
            <a:ext cx="2459981" cy="115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072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28886</TotalTime>
  <Words>380</Words>
  <Application>Microsoft Office PowerPoint</Application>
  <PresentationFormat>Widescreen</PresentationFormat>
  <Paragraphs>70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DIN Alternate</vt:lpstr>
      <vt:lpstr>Silom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Flavio Vasconcelos Andrade</dc:creator>
  <cp:lastModifiedBy>usuariolocal</cp:lastModifiedBy>
  <cp:revision>116</cp:revision>
  <dcterms:created xsi:type="dcterms:W3CDTF">2022-10-25T14:38:49Z</dcterms:created>
  <dcterms:modified xsi:type="dcterms:W3CDTF">2023-06-07T19:24:42Z</dcterms:modified>
</cp:coreProperties>
</file>