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676" r:id="rId5"/>
    <p:sldMasterId id="2147483726" r:id="rId6"/>
  </p:sldMasterIdLst>
  <p:notesMasterIdLst>
    <p:notesMasterId r:id="rId15"/>
  </p:notesMasterIdLst>
  <p:sldIdLst>
    <p:sldId id="357" r:id="rId7"/>
    <p:sldId id="367" r:id="rId8"/>
    <p:sldId id="368" r:id="rId9"/>
    <p:sldId id="350" r:id="rId10"/>
    <p:sldId id="370" r:id="rId11"/>
    <p:sldId id="369" r:id="rId12"/>
    <p:sldId id="360" r:id="rId13"/>
    <p:sldId id="345" r:id="rId14"/>
  </p:sldIdLst>
  <p:sldSz cx="12192000" cy="6858000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AL" id="{7AE58D2B-B3A6-4CAE-A53F-41A6D0F1C58D}">
          <p14:sldIdLst>
            <p14:sldId id="357"/>
            <p14:sldId id="367"/>
            <p14:sldId id="368"/>
            <p14:sldId id="350"/>
            <p14:sldId id="370"/>
            <p14:sldId id="369"/>
            <p14:sldId id="360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630"/>
    <a:srgbClr val="3C6630"/>
    <a:srgbClr val="3C5921"/>
    <a:srgbClr val="4C9A5D"/>
    <a:srgbClr val="FFFF99"/>
    <a:srgbClr val="0000FF"/>
    <a:srgbClr val="1D732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9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C3011-C35B-48F3-AFBF-20E5AF0BE042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FF0058D8-421E-4A0A-8D39-3C47785166F8}">
      <dgm:prSet/>
      <dgm:spPr/>
      <dgm:t>
        <a:bodyPr/>
        <a:lstStyle/>
        <a:p>
          <a:pPr rtl="0"/>
          <a:r>
            <a:rPr lang="en-GB" dirty="0" err="1"/>
            <a:t>Debênture</a:t>
          </a:r>
          <a:r>
            <a:rPr lang="en-GB" dirty="0"/>
            <a:t>-Verde (green bonds) </a:t>
          </a:r>
          <a:endParaRPr lang="pt-BR" dirty="0"/>
        </a:p>
      </dgm:t>
    </dgm:pt>
    <dgm:pt modelId="{2F2803EA-9B5B-477D-A826-7A0300693B73}" type="parTrans" cxnId="{C44D644A-C74F-4711-A2E7-2826CEE2B4EE}">
      <dgm:prSet/>
      <dgm:spPr/>
      <dgm:t>
        <a:bodyPr/>
        <a:lstStyle/>
        <a:p>
          <a:endParaRPr lang="pt-BR"/>
        </a:p>
      </dgm:t>
    </dgm:pt>
    <dgm:pt modelId="{22D4F999-49C7-4070-8976-128DB41BF9F6}" type="sibTrans" cxnId="{C44D644A-C74F-4711-A2E7-2826CEE2B4EE}">
      <dgm:prSet/>
      <dgm:spPr/>
      <dgm:t>
        <a:bodyPr/>
        <a:lstStyle/>
        <a:p>
          <a:endParaRPr lang="pt-BR"/>
        </a:p>
      </dgm:t>
    </dgm:pt>
    <dgm:pt modelId="{CA0858C1-0BB4-4969-8735-505A304BCB46}">
      <dgm:prSet/>
      <dgm:spPr/>
      <dgm:t>
        <a:bodyPr/>
        <a:lstStyle/>
        <a:p>
          <a:pPr rtl="0"/>
          <a:r>
            <a:rPr lang="en-GB" dirty="0"/>
            <a:t>CRA – </a:t>
          </a:r>
          <a:r>
            <a:rPr lang="en-GB" dirty="0" err="1"/>
            <a:t>Lastro</a:t>
          </a:r>
          <a:r>
            <a:rPr lang="en-GB" dirty="0"/>
            <a:t> (Lei 11.076, 14.430 e RCVM 60):</a:t>
          </a:r>
          <a:endParaRPr lang="pt-BR" dirty="0"/>
        </a:p>
      </dgm:t>
    </dgm:pt>
    <dgm:pt modelId="{A6BA788A-5280-409A-B944-47DEFDD947B2}" type="parTrans" cxnId="{F645F584-C192-4C92-A109-ADFE88E6BBD0}">
      <dgm:prSet/>
      <dgm:spPr/>
      <dgm:t>
        <a:bodyPr/>
        <a:lstStyle/>
        <a:p>
          <a:endParaRPr lang="pt-BR"/>
        </a:p>
      </dgm:t>
    </dgm:pt>
    <dgm:pt modelId="{AC95CE83-9150-4950-9B07-8B3C37476D06}" type="sibTrans" cxnId="{F645F584-C192-4C92-A109-ADFE88E6BBD0}">
      <dgm:prSet/>
      <dgm:spPr/>
      <dgm:t>
        <a:bodyPr/>
        <a:lstStyle/>
        <a:p>
          <a:endParaRPr lang="pt-BR"/>
        </a:p>
      </dgm:t>
    </dgm:pt>
    <dgm:pt modelId="{4AB9DD6F-583C-4E7F-AD10-FC4A28812EB7}">
      <dgm:prSet/>
      <dgm:spPr/>
      <dgm:t>
        <a:bodyPr/>
        <a:lstStyle/>
        <a:p>
          <a:pPr rtl="0"/>
          <a:r>
            <a:rPr lang="en-GB" dirty="0"/>
            <a:t>FIAGRO </a:t>
          </a:r>
        </a:p>
        <a:p>
          <a:pPr rtl="0"/>
          <a:r>
            <a:rPr lang="en-GB" dirty="0"/>
            <a:t>(Lei 8.668 e RCVM 39):</a:t>
          </a:r>
          <a:endParaRPr lang="pt-BR" dirty="0"/>
        </a:p>
      </dgm:t>
    </dgm:pt>
    <dgm:pt modelId="{46678D7E-F9A2-4F79-A103-055FA91A4B30}" type="parTrans" cxnId="{9CF5B3BE-9FCC-46D7-899C-1168E2C26DDE}">
      <dgm:prSet/>
      <dgm:spPr/>
      <dgm:t>
        <a:bodyPr/>
        <a:lstStyle/>
        <a:p>
          <a:endParaRPr lang="pt-BR"/>
        </a:p>
      </dgm:t>
    </dgm:pt>
    <dgm:pt modelId="{4DDFD4A1-1093-4B69-8741-95519BC124CB}" type="sibTrans" cxnId="{9CF5B3BE-9FCC-46D7-899C-1168E2C26DDE}">
      <dgm:prSet/>
      <dgm:spPr/>
      <dgm:t>
        <a:bodyPr/>
        <a:lstStyle/>
        <a:p>
          <a:endParaRPr lang="pt-BR"/>
        </a:p>
      </dgm:t>
    </dgm:pt>
    <dgm:pt modelId="{ADEDD6BC-66F8-4636-BC1B-8FBC33D7863C}">
      <dgm:prSet/>
      <dgm:spPr/>
      <dgm:t>
        <a:bodyPr/>
        <a:lstStyle/>
        <a:p>
          <a:pPr rtl="0"/>
          <a:r>
            <a:rPr lang="pt-BR" dirty="0"/>
            <a:t>CROWDFUNDING </a:t>
          </a:r>
        </a:p>
        <a:p>
          <a:pPr rtl="0"/>
          <a:r>
            <a:rPr lang="pt-BR" dirty="0"/>
            <a:t>(RCVM 88)</a:t>
          </a:r>
        </a:p>
      </dgm:t>
    </dgm:pt>
    <dgm:pt modelId="{9F1E38C2-B303-472A-A115-A45A90E63A42}" type="parTrans" cxnId="{A8256F58-D08B-4FFB-8297-79FCCB677B21}">
      <dgm:prSet/>
      <dgm:spPr/>
      <dgm:t>
        <a:bodyPr/>
        <a:lstStyle/>
        <a:p>
          <a:endParaRPr lang="pt-BR"/>
        </a:p>
      </dgm:t>
    </dgm:pt>
    <dgm:pt modelId="{84D9D396-64C7-4561-8BE5-43EEFCF69370}" type="sibTrans" cxnId="{A8256F58-D08B-4FFB-8297-79FCCB677B21}">
      <dgm:prSet/>
      <dgm:spPr/>
      <dgm:t>
        <a:bodyPr/>
        <a:lstStyle/>
        <a:p>
          <a:endParaRPr lang="pt-BR"/>
        </a:p>
      </dgm:t>
    </dgm:pt>
    <dgm:pt modelId="{9F11D3B4-FBA6-41EE-8DDE-D09C53030FF2}">
      <dgm:prSet/>
      <dgm:spPr/>
      <dgm:t>
        <a:bodyPr/>
        <a:lstStyle/>
        <a:p>
          <a:pPr marL="358775" indent="-187325" algn="l">
            <a:spcAft>
              <a:spcPts val="600"/>
            </a:spcAft>
          </a:pPr>
          <a:r>
            <a:rPr lang="pt-BR" b="0" i="0" dirty="0"/>
            <a:t>Títulos de dívida privada</a:t>
          </a:r>
          <a:endParaRPr lang="pt-BR" b="1" dirty="0"/>
        </a:p>
      </dgm:t>
    </dgm:pt>
    <dgm:pt modelId="{7EEF048E-F787-46C8-A819-0F002C13F380}" type="parTrans" cxnId="{CDEB7327-213D-4A42-8E2A-DC48D34B1034}">
      <dgm:prSet/>
      <dgm:spPr/>
      <dgm:t>
        <a:bodyPr/>
        <a:lstStyle/>
        <a:p>
          <a:endParaRPr lang="pt-BR"/>
        </a:p>
      </dgm:t>
    </dgm:pt>
    <dgm:pt modelId="{7E58C7B0-3BA6-4DFE-A0F2-DF10A55FA1EE}" type="sibTrans" cxnId="{CDEB7327-213D-4A42-8E2A-DC48D34B1034}">
      <dgm:prSet/>
      <dgm:spPr/>
      <dgm:t>
        <a:bodyPr/>
        <a:lstStyle/>
        <a:p>
          <a:endParaRPr lang="pt-BR"/>
        </a:p>
      </dgm:t>
    </dgm:pt>
    <dgm:pt modelId="{A87820B9-1389-4ED9-94CE-7D2D4ECCE6A5}">
      <dgm:prSet/>
      <dgm:spPr/>
      <dgm:t>
        <a:bodyPr/>
        <a:lstStyle/>
        <a:p>
          <a:pPr marL="271463" indent="-157163"/>
          <a:r>
            <a:rPr lang="pt-BR" b="0" i="0" dirty="0"/>
            <a:t>Títulos de RF lastreados em recebíveis do agronegócio (</a:t>
          </a:r>
          <a:r>
            <a:rPr lang="pt-BR" b="0" i="0" dirty="0" err="1"/>
            <a:t>ex</a:t>
          </a:r>
          <a:r>
            <a:rPr lang="pt-BR" b="0" i="0" dirty="0"/>
            <a:t>: CPR; CPR-Verde).</a:t>
          </a:r>
          <a:endParaRPr lang="pt-BR" dirty="0"/>
        </a:p>
      </dgm:t>
    </dgm:pt>
    <dgm:pt modelId="{6C139654-4E92-4163-AEAE-52CD2CD32620}" type="parTrans" cxnId="{5AB00035-EC25-4F3C-9EBA-4364AA470B68}">
      <dgm:prSet/>
      <dgm:spPr/>
      <dgm:t>
        <a:bodyPr/>
        <a:lstStyle/>
        <a:p>
          <a:endParaRPr lang="pt-BR"/>
        </a:p>
      </dgm:t>
    </dgm:pt>
    <dgm:pt modelId="{591618E2-2E8D-4C53-9612-B955882B72CF}" type="sibTrans" cxnId="{5AB00035-EC25-4F3C-9EBA-4364AA470B68}">
      <dgm:prSet/>
      <dgm:spPr/>
      <dgm:t>
        <a:bodyPr/>
        <a:lstStyle/>
        <a:p>
          <a:endParaRPr lang="pt-BR"/>
        </a:p>
      </dgm:t>
    </dgm:pt>
    <dgm:pt modelId="{F3660969-B2A4-4E93-8663-0722DDE6B505}">
      <dgm:prSet/>
      <dgm:spPr/>
      <dgm:t>
        <a:bodyPr/>
        <a:lstStyle/>
        <a:p>
          <a:pPr marL="273050" indent="-188913"/>
          <a:r>
            <a:rPr lang="pt-BR" b="0" i="0" dirty="0"/>
            <a:t>Novo </a:t>
          </a:r>
          <a:r>
            <a:rPr lang="pt-BR" dirty="0"/>
            <a:t>tipo</a:t>
          </a:r>
          <a:r>
            <a:rPr lang="pt-BR" b="0" i="0" dirty="0"/>
            <a:t> de fundo de investimento</a:t>
          </a:r>
          <a:endParaRPr lang="pt-BR" dirty="0"/>
        </a:p>
      </dgm:t>
    </dgm:pt>
    <dgm:pt modelId="{ED1473E9-6ADE-435A-88CD-079CB64A129D}" type="parTrans" cxnId="{473459DD-4A71-460A-B5FA-31E706720168}">
      <dgm:prSet/>
      <dgm:spPr/>
      <dgm:t>
        <a:bodyPr/>
        <a:lstStyle/>
        <a:p>
          <a:endParaRPr lang="pt-BR"/>
        </a:p>
      </dgm:t>
    </dgm:pt>
    <dgm:pt modelId="{143716BF-E877-4015-963A-C9F9ACEB2846}" type="sibTrans" cxnId="{473459DD-4A71-460A-B5FA-31E706720168}">
      <dgm:prSet/>
      <dgm:spPr/>
      <dgm:t>
        <a:bodyPr/>
        <a:lstStyle/>
        <a:p>
          <a:endParaRPr lang="pt-BR"/>
        </a:p>
      </dgm:t>
    </dgm:pt>
    <dgm:pt modelId="{F5A75BFA-2A6C-4A62-9CBE-7D51964A2699}">
      <dgm:prSet/>
      <dgm:spPr/>
      <dgm:t>
        <a:bodyPr/>
        <a:lstStyle/>
        <a:p>
          <a:r>
            <a:rPr lang="pt-BR"/>
            <a:t>Mecanismo desburocratizado e célere de captação de recursos</a:t>
          </a:r>
        </a:p>
      </dgm:t>
    </dgm:pt>
    <dgm:pt modelId="{68113505-9230-4ABF-98D3-322CD47194DD}" type="parTrans" cxnId="{B3AE8E5D-03F2-4FC8-A06B-CFDD023C4D7A}">
      <dgm:prSet/>
      <dgm:spPr/>
      <dgm:t>
        <a:bodyPr/>
        <a:lstStyle/>
        <a:p>
          <a:endParaRPr lang="pt-BR"/>
        </a:p>
      </dgm:t>
    </dgm:pt>
    <dgm:pt modelId="{D76B962E-2E5E-4EE3-83C2-167B9BE3D46F}" type="sibTrans" cxnId="{B3AE8E5D-03F2-4FC8-A06B-CFDD023C4D7A}">
      <dgm:prSet/>
      <dgm:spPr/>
      <dgm:t>
        <a:bodyPr/>
        <a:lstStyle/>
        <a:p>
          <a:endParaRPr lang="pt-BR"/>
        </a:p>
      </dgm:t>
    </dgm:pt>
    <dgm:pt modelId="{0B42DC0D-32E6-4B8A-AEC5-7797BF5533F4}">
      <dgm:prSet/>
      <dgm:spPr/>
      <dgm:t>
        <a:bodyPr/>
        <a:lstStyle/>
        <a:p>
          <a:r>
            <a:rPr lang="pt-BR"/>
            <a:t>Sociedade Empresária de Pequeno Porte</a:t>
          </a:r>
          <a:endParaRPr lang="pt-BR" dirty="0"/>
        </a:p>
      </dgm:t>
    </dgm:pt>
    <dgm:pt modelId="{E637CB5C-BDCF-4257-9EC5-CCA68586BB1E}" type="parTrans" cxnId="{F27BA3C3-F118-4C09-9622-7422823FA226}">
      <dgm:prSet/>
      <dgm:spPr/>
      <dgm:t>
        <a:bodyPr/>
        <a:lstStyle/>
        <a:p>
          <a:endParaRPr lang="pt-BR"/>
        </a:p>
      </dgm:t>
    </dgm:pt>
    <dgm:pt modelId="{FAEA4DDB-693E-49F0-BC19-20D762AF0764}" type="sibTrans" cxnId="{F27BA3C3-F118-4C09-9622-7422823FA226}">
      <dgm:prSet/>
      <dgm:spPr/>
      <dgm:t>
        <a:bodyPr/>
        <a:lstStyle/>
        <a:p>
          <a:endParaRPr lang="pt-BR"/>
        </a:p>
      </dgm:t>
    </dgm:pt>
    <dgm:pt modelId="{323A02A5-3118-4D03-9BFF-EC651F72B029}">
      <dgm:prSet/>
      <dgm:spPr/>
      <dgm:t>
        <a:bodyPr/>
        <a:lstStyle/>
        <a:p>
          <a:r>
            <a:rPr lang="pt-BR"/>
            <a:t>Volume máx. R$  15 milhões</a:t>
          </a:r>
          <a:endParaRPr lang="pt-BR" dirty="0"/>
        </a:p>
      </dgm:t>
    </dgm:pt>
    <dgm:pt modelId="{56910A80-44C3-4FDA-B11F-EF7F5206DE91}" type="parTrans" cxnId="{F0216E1C-9145-4D9F-A296-82B26FF69C57}">
      <dgm:prSet/>
      <dgm:spPr/>
      <dgm:t>
        <a:bodyPr/>
        <a:lstStyle/>
        <a:p>
          <a:endParaRPr lang="pt-BR"/>
        </a:p>
      </dgm:t>
    </dgm:pt>
    <dgm:pt modelId="{33508636-1CA4-4F07-8AE0-7337B72D00CB}" type="sibTrans" cxnId="{F0216E1C-9145-4D9F-A296-82B26FF69C57}">
      <dgm:prSet/>
      <dgm:spPr/>
      <dgm:t>
        <a:bodyPr/>
        <a:lstStyle/>
        <a:p>
          <a:endParaRPr lang="pt-BR"/>
        </a:p>
      </dgm:t>
    </dgm:pt>
    <dgm:pt modelId="{073B949B-7F36-4403-A748-98F38B770166}">
      <dgm:prSet/>
      <dgm:spPr/>
      <dgm:t>
        <a:bodyPr/>
        <a:lstStyle/>
        <a:p>
          <a:r>
            <a:rPr lang="pt-BR" b="1" dirty="0"/>
            <a:t>Produtores rurais já estão emitindo CPR via </a:t>
          </a:r>
          <a:r>
            <a:rPr lang="pt-BR" b="1" dirty="0" err="1"/>
            <a:t>crowdfunding</a:t>
          </a:r>
          <a:r>
            <a:rPr lang="pt-BR" dirty="0"/>
            <a:t>.</a:t>
          </a:r>
        </a:p>
      </dgm:t>
    </dgm:pt>
    <dgm:pt modelId="{C78E9D06-D611-4A2C-89F4-E00C5CB15912}" type="parTrans" cxnId="{031C7D0F-84FE-4222-95CD-A9DB719A4231}">
      <dgm:prSet/>
      <dgm:spPr/>
      <dgm:t>
        <a:bodyPr/>
        <a:lstStyle/>
        <a:p>
          <a:endParaRPr lang="pt-BR"/>
        </a:p>
      </dgm:t>
    </dgm:pt>
    <dgm:pt modelId="{1290438B-20EE-4908-84B3-F294D9A86274}" type="sibTrans" cxnId="{031C7D0F-84FE-4222-95CD-A9DB719A4231}">
      <dgm:prSet/>
      <dgm:spPr/>
      <dgm:t>
        <a:bodyPr/>
        <a:lstStyle/>
        <a:p>
          <a:endParaRPr lang="pt-BR"/>
        </a:p>
      </dgm:t>
    </dgm:pt>
    <dgm:pt modelId="{5C77B9E8-5AEF-4862-BCB4-639520D10E12}">
      <dgm:prSet/>
      <dgm:spPr/>
      <dgm:t>
        <a:bodyPr/>
        <a:lstStyle/>
        <a:p>
          <a:r>
            <a:rPr lang="pt-BR" dirty="0"/>
            <a:t>Plataforma Eletrônica</a:t>
          </a:r>
        </a:p>
      </dgm:t>
    </dgm:pt>
    <dgm:pt modelId="{C5EEF41B-88A6-45C3-A3D7-1EE41E1C7529}" type="parTrans" cxnId="{9887F0E3-8E1C-433E-B5B6-3B2ADDF2E4B7}">
      <dgm:prSet/>
      <dgm:spPr/>
      <dgm:t>
        <a:bodyPr/>
        <a:lstStyle/>
        <a:p>
          <a:endParaRPr lang="pt-BR"/>
        </a:p>
      </dgm:t>
    </dgm:pt>
    <dgm:pt modelId="{A1D2F5ED-507E-4397-B1E5-26AD6B7B8AE1}" type="sibTrans" cxnId="{9887F0E3-8E1C-433E-B5B6-3B2ADDF2E4B7}">
      <dgm:prSet/>
      <dgm:spPr/>
      <dgm:t>
        <a:bodyPr/>
        <a:lstStyle/>
        <a:p>
          <a:endParaRPr lang="pt-BR"/>
        </a:p>
      </dgm:t>
    </dgm:pt>
    <dgm:pt modelId="{11066F4B-578B-47B4-A300-A5667D021B70}">
      <dgm:prSet/>
      <dgm:spPr/>
      <dgm:t>
        <a:bodyPr/>
        <a:lstStyle/>
        <a:p>
          <a:pPr marL="273050" indent="-188913"/>
          <a:r>
            <a:rPr lang="pt-BR" dirty="0"/>
            <a:t>Imóveis e terras (</a:t>
          </a:r>
          <a:r>
            <a:rPr lang="pt-BR" b="1" dirty="0"/>
            <a:t>Recuperação de pastagens</a:t>
          </a:r>
          <a:r>
            <a:rPr lang="pt-BR" dirty="0"/>
            <a:t>)</a:t>
          </a:r>
        </a:p>
      </dgm:t>
    </dgm:pt>
    <dgm:pt modelId="{64742250-8C3D-4A75-B1AD-11A87358247A}" type="parTrans" cxnId="{5749A03D-069C-4839-87E0-6CF09326257B}">
      <dgm:prSet/>
      <dgm:spPr/>
      <dgm:t>
        <a:bodyPr/>
        <a:lstStyle/>
        <a:p>
          <a:endParaRPr lang="pt-BR"/>
        </a:p>
      </dgm:t>
    </dgm:pt>
    <dgm:pt modelId="{9C63C9D0-41AE-466B-8A34-46AFF3A6D929}" type="sibTrans" cxnId="{5749A03D-069C-4839-87E0-6CF09326257B}">
      <dgm:prSet/>
      <dgm:spPr/>
      <dgm:t>
        <a:bodyPr/>
        <a:lstStyle/>
        <a:p>
          <a:endParaRPr lang="pt-BR"/>
        </a:p>
      </dgm:t>
    </dgm:pt>
    <dgm:pt modelId="{E4C582AB-91D0-4359-94C0-A5BB5E548FDD}">
      <dgm:prSet/>
      <dgm:spPr/>
      <dgm:t>
        <a:bodyPr/>
        <a:lstStyle/>
        <a:p>
          <a:pPr marL="273050" indent="-188913">
            <a:tabLst/>
          </a:pPr>
          <a:r>
            <a:rPr lang="pt-BR" dirty="0"/>
            <a:t>Direitos creditórios (CPR, CDCA, CDA/WA) </a:t>
          </a:r>
        </a:p>
      </dgm:t>
    </dgm:pt>
    <dgm:pt modelId="{C385B473-2769-4B2B-B47C-3B6703F72D9B}" type="parTrans" cxnId="{D29E8A4B-2968-4C38-80D1-000CB06119B4}">
      <dgm:prSet/>
      <dgm:spPr/>
      <dgm:t>
        <a:bodyPr/>
        <a:lstStyle/>
        <a:p>
          <a:endParaRPr lang="pt-BR"/>
        </a:p>
      </dgm:t>
    </dgm:pt>
    <dgm:pt modelId="{A4014D2B-B932-4B69-BEB5-6E164195984D}" type="sibTrans" cxnId="{D29E8A4B-2968-4C38-80D1-000CB06119B4}">
      <dgm:prSet/>
      <dgm:spPr/>
      <dgm:t>
        <a:bodyPr/>
        <a:lstStyle/>
        <a:p>
          <a:endParaRPr lang="pt-BR"/>
        </a:p>
      </dgm:t>
    </dgm:pt>
    <dgm:pt modelId="{2F89500F-607B-4531-86A9-2660F7D76F84}">
      <dgm:prSet/>
      <dgm:spPr/>
      <dgm:t>
        <a:bodyPr/>
        <a:lstStyle/>
        <a:p>
          <a:pPr marL="273050" indent="-188913"/>
          <a:r>
            <a:rPr lang="pt-BR" dirty="0"/>
            <a:t>Participações societárias</a:t>
          </a:r>
        </a:p>
      </dgm:t>
    </dgm:pt>
    <dgm:pt modelId="{F5E9617B-49F8-48B0-B929-C37300B271CB}" type="parTrans" cxnId="{622CCED8-04F6-4E7C-977D-DD427BE8DC34}">
      <dgm:prSet/>
      <dgm:spPr/>
      <dgm:t>
        <a:bodyPr/>
        <a:lstStyle/>
        <a:p>
          <a:endParaRPr lang="pt-BR"/>
        </a:p>
      </dgm:t>
    </dgm:pt>
    <dgm:pt modelId="{23A43D1C-A405-4FF4-94D7-3FFBF5643B44}" type="sibTrans" cxnId="{622CCED8-04F6-4E7C-977D-DD427BE8DC34}">
      <dgm:prSet/>
      <dgm:spPr/>
      <dgm:t>
        <a:bodyPr/>
        <a:lstStyle/>
        <a:p>
          <a:endParaRPr lang="pt-BR"/>
        </a:p>
      </dgm:t>
    </dgm:pt>
    <dgm:pt modelId="{6E808B1D-0593-4614-A31B-B7C50DB3864F}">
      <dgm:prSet/>
      <dgm:spPr/>
      <dgm:t>
        <a:bodyPr/>
        <a:lstStyle/>
        <a:p>
          <a:pPr marL="273050" indent="-188913"/>
          <a:r>
            <a:rPr lang="pt-BR" dirty="0"/>
            <a:t>Isenção Fiscal</a:t>
          </a:r>
        </a:p>
      </dgm:t>
    </dgm:pt>
    <dgm:pt modelId="{95E15841-5408-4691-B0A6-99E0B36F76CD}" type="parTrans" cxnId="{0832171D-12F9-4EBA-98E5-EA53141857C3}">
      <dgm:prSet/>
      <dgm:spPr/>
      <dgm:t>
        <a:bodyPr/>
        <a:lstStyle/>
        <a:p>
          <a:endParaRPr lang="pt-BR"/>
        </a:p>
      </dgm:t>
    </dgm:pt>
    <dgm:pt modelId="{D700B165-29B0-49DC-9AC6-6E5DB344E14D}" type="sibTrans" cxnId="{0832171D-12F9-4EBA-98E5-EA53141857C3}">
      <dgm:prSet/>
      <dgm:spPr/>
      <dgm:t>
        <a:bodyPr/>
        <a:lstStyle/>
        <a:p>
          <a:endParaRPr lang="pt-BR"/>
        </a:p>
      </dgm:t>
    </dgm:pt>
    <dgm:pt modelId="{C6D6DBBB-EA45-4EFC-BD97-C426B38CB3FB}">
      <dgm:prSet/>
      <dgm:spPr/>
      <dgm:t>
        <a:bodyPr/>
        <a:lstStyle/>
        <a:p>
          <a:pPr marL="273050" indent="-188913"/>
          <a:r>
            <a:rPr lang="pt-BR" dirty="0"/>
            <a:t>Administrador/Gestor</a:t>
          </a:r>
        </a:p>
      </dgm:t>
    </dgm:pt>
    <dgm:pt modelId="{28FF3A1B-B036-4E9F-B5CA-89B56BE8446E}" type="parTrans" cxnId="{7DD2B9C3-BDFA-4AED-8845-200D37598F9B}">
      <dgm:prSet/>
      <dgm:spPr/>
      <dgm:t>
        <a:bodyPr/>
        <a:lstStyle/>
        <a:p>
          <a:endParaRPr lang="pt-BR"/>
        </a:p>
      </dgm:t>
    </dgm:pt>
    <dgm:pt modelId="{AD34AF69-60AA-4F63-B0E6-2818F0C9D470}" type="sibTrans" cxnId="{7DD2B9C3-BDFA-4AED-8845-200D37598F9B}">
      <dgm:prSet/>
      <dgm:spPr/>
      <dgm:t>
        <a:bodyPr/>
        <a:lstStyle/>
        <a:p>
          <a:endParaRPr lang="pt-BR"/>
        </a:p>
      </dgm:t>
    </dgm:pt>
    <dgm:pt modelId="{6F2D6123-4895-41A5-B90A-411DAC1A99C2}">
      <dgm:prSet/>
      <dgm:spPr/>
      <dgm:t>
        <a:bodyPr/>
        <a:lstStyle/>
        <a:p>
          <a:pPr marL="273050" indent="-188913"/>
          <a:r>
            <a:rPr lang="pt-BR" b="1" dirty="0"/>
            <a:t>Emitido pelas Cias </a:t>
          </a:r>
          <a:r>
            <a:rPr lang="pt-BR" b="1" dirty="0" err="1"/>
            <a:t>Securitizadoras</a:t>
          </a:r>
          <a:r>
            <a:rPr lang="pt-BR" dirty="0"/>
            <a:t>.	</a:t>
          </a:r>
        </a:p>
      </dgm:t>
    </dgm:pt>
    <dgm:pt modelId="{C560EDE3-23EC-4B4D-B886-98554F7DDF9F}" type="parTrans" cxnId="{1EB9C131-AD8A-4BEE-AE1B-6C876C80D1FE}">
      <dgm:prSet/>
      <dgm:spPr/>
      <dgm:t>
        <a:bodyPr/>
        <a:lstStyle/>
        <a:p>
          <a:endParaRPr lang="pt-BR"/>
        </a:p>
      </dgm:t>
    </dgm:pt>
    <dgm:pt modelId="{BE59607B-5188-4DAF-856F-946C3755BDD2}" type="sibTrans" cxnId="{1EB9C131-AD8A-4BEE-AE1B-6C876C80D1FE}">
      <dgm:prSet/>
      <dgm:spPr/>
      <dgm:t>
        <a:bodyPr/>
        <a:lstStyle/>
        <a:p>
          <a:endParaRPr lang="pt-BR"/>
        </a:p>
      </dgm:t>
    </dgm:pt>
    <dgm:pt modelId="{5556BF63-A155-45E9-AABE-1F3C4F0B6D2C}">
      <dgm:prSet/>
      <dgm:spPr/>
      <dgm:t>
        <a:bodyPr/>
        <a:lstStyle/>
        <a:p>
          <a:pPr marL="273050" indent="-188913"/>
          <a:r>
            <a:rPr lang="pt-BR" dirty="0"/>
            <a:t>Isenção Fiscal</a:t>
          </a:r>
        </a:p>
      </dgm:t>
    </dgm:pt>
    <dgm:pt modelId="{CD0F0ADC-B46F-4277-B010-F56224BAB91F}" type="parTrans" cxnId="{CE209521-7459-4558-8876-A8E4BF58ED52}">
      <dgm:prSet/>
      <dgm:spPr/>
      <dgm:t>
        <a:bodyPr/>
        <a:lstStyle/>
        <a:p>
          <a:endParaRPr lang="pt-BR"/>
        </a:p>
      </dgm:t>
    </dgm:pt>
    <dgm:pt modelId="{E9CD5F30-79F4-41A4-A5B6-C735DB2BB503}" type="sibTrans" cxnId="{CE209521-7459-4558-8876-A8E4BF58ED52}">
      <dgm:prSet/>
      <dgm:spPr/>
      <dgm:t>
        <a:bodyPr/>
        <a:lstStyle/>
        <a:p>
          <a:endParaRPr lang="pt-BR"/>
        </a:p>
      </dgm:t>
    </dgm:pt>
    <dgm:pt modelId="{7A776EAF-B7C4-4577-B84D-14E8F1F56B7F}">
      <dgm:prSet/>
      <dgm:spPr/>
      <dgm:t>
        <a:bodyPr/>
        <a:lstStyle/>
        <a:p>
          <a:pPr marL="273050" indent="-188913"/>
          <a:r>
            <a:rPr lang="pt-BR" b="0" i="0" dirty="0">
              <a:solidFill>
                <a:schemeClr val="accent4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Certificação, transparência e monitoramento</a:t>
          </a:r>
          <a:r>
            <a:rPr lang="pt-BR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. </a:t>
          </a:r>
          <a:endParaRPr lang="pt-BR" dirty="0"/>
        </a:p>
      </dgm:t>
    </dgm:pt>
    <dgm:pt modelId="{847BF689-C254-4D28-AA4F-94F31243B513}" type="parTrans" cxnId="{2C8AA1DE-AD67-406E-BE33-2D0936657F8D}">
      <dgm:prSet/>
      <dgm:spPr/>
      <dgm:t>
        <a:bodyPr/>
        <a:lstStyle/>
        <a:p>
          <a:endParaRPr lang="pt-BR"/>
        </a:p>
      </dgm:t>
    </dgm:pt>
    <dgm:pt modelId="{7C924644-2BD5-441A-8632-199324E79F8A}" type="sibTrans" cxnId="{2C8AA1DE-AD67-406E-BE33-2D0936657F8D}">
      <dgm:prSet/>
      <dgm:spPr/>
      <dgm:t>
        <a:bodyPr/>
        <a:lstStyle/>
        <a:p>
          <a:endParaRPr lang="pt-BR"/>
        </a:p>
      </dgm:t>
    </dgm:pt>
    <dgm:pt modelId="{8A18D9E9-52B7-4CBF-8C3C-02340ECD21F0}">
      <dgm:prSet/>
      <dgm:spPr/>
      <dgm:t>
        <a:bodyPr/>
        <a:lstStyle/>
        <a:p>
          <a:r>
            <a:rPr lang="pt-BR" b="0" i="0" dirty="0">
              <a:solidFill>
                <a:schemeClr val="accent4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Certificação, transparência e monitoramento. </a:t>
          </a:r>
        </a:p>
      </dgm:t>
    </dgm:pt>
    <dgm:pt modelId="{876D2E5C-F5C2-4FE6-87A3-D2DBC601D80F}" type="parTrans" cxnId="{3B8DBC05-A846-48D6-8BC4-031BF021F2D0}">
      <dgm:prSet/>
      <dgm:spPr/>
      <dgm:t>
        <a:bodyPr/>
        <a:lstStyle/>
        <a:p>
          <a:endParaRPr lang="pt-BR"/>
        </a:p>
      </dgm:t>
    </dgm:pt>
    <dgm:pt modelId="{D2879138-9705-45F7-9646-C06E7363D81F}" type="sibTrans" cxnId="{3B8DBC05-A846-48D6-8BC4-031BF021F2D0}">
      <dgm:prSet/>
      <dgm:spPr/>
      <dgm:t>
        <a:bodyPr/>
        <a:lstStyle/>
        <a:p>
          <a:endParaRPr lang="pt-BR"/>
        </a:p>
      </dgm:t>
    </dgm:pt>
    <dgm:pt modelId="{F2D66977-ADBF-4F9E-B6D1-5D55D629C5AB}">
      <dgm:prSet/>
      <dgm:spPr/>
      <dgm:t>
        <a:bodyPr/>
        <a:lstStyle/>
        <a:p>
          <a:pPr marL="514350" indent="0"/>
          <a:r>
            <a:rPr lang="pt-BR" b="1" dirty="0"/>
            <a:t>CRA</a:t>
          </a:r>
          <a:r>
            <a:rPr lang="pt-BR" dirty="0"/>
            <a:t> </a:t>
          </a:r>
        </a:p>
      </dgm:t>
    </dgm:pt>
    <dgm:pt modelId="{4AFDD1A1-001C-4734-A6DC-65508CC03AF4}" type="parTrans" cxnId="{2025CBD5-FB3B-4BF2-B31A-2EB2D72C9CAB}">
      <dgm:prSet/>
      <dgm:spPr/>
      <dgm:t>
        <a:bodyPr/>
        <a:lstStyle/>
        <a:p>
          <a:endParaRPr lang="pt-BR"/>
        </a:p>
      </dgm:t>
    </dgm:pt>
    <dgm:pt modelId="{21E501A0-0B2A-446D-A0DC-C7DEA05F5E35}" type="sibTrans" cxnId="{2025CBD5-FB3B-4BF2-B31A-2EB2D72C9CAB}">
      <dgm:prSet/>
      <dgm:spPr/>
      <dgm:t>
        <a:bodyPr/>
        <a:lstStyle/>
        <a:p>
          <a:endParaRPr lang="pt-BR"/>
        </a:p>
      </dgm:t>
    </dgm:pt>
    <dgm:pt modelId="{03D0AFFB-1A93-4849-ACDD-60672CCD2255}">
      <dgm:prSet/>
      <dgm:spPr/>
      <dgm:t>
        <a:bodyPr/>
        <a:lstStyle/>
        <a:p>
          <a:pPr marL="514350" indent="0"/>
          <a:r>
            <a:rPr lang="pt-BR" b="1" dirty="0"/>
            <a:t>CPR-Verde</a:t>
          </a:r>
          <a:endParaRPr lang="pt-BR" dirty="0"/>
        </a:p>
      </dgm:t>
    </dgm:pt>
    <dgm:pt modelId="{4E8A53BC-A2FA-42D1-AD54-0D8DBD4F260F}" type="parTrans" cxnId="{D7653D2D-D25F-4C59-8E1C-D31A63B26A44}">
      <dgm:prSet/>
      <dgm:spPr/>
      <dgm:t>
        <a:bodyPr/>
        <a:lstStyle/>
        <a:p>
          <a:endParaRPr lang="pt-BR"/>
        </a:p>
      </dgm:t>
    </dgm:pt>
    <dgm:pt modelId="{559E05D4-6605-4C12-A1AC-B065A8BCAF3E}" type="sibTrans" cxnId="{D7653D2D-D25F-4C59-8E1C-D31A63B26A44}">
      <dgm:prSet/>
      <dgm:spPr/>
      <dgm:t>
        <a:bodyPr/>
        <a:lstStyle/>
        <a:p>
          <a:endParaRPr lang="pt-BR"/>
        </a:p>
      </dgm:t>
    </dgm:pt>
    <dgm:pt modelId="{BA5EDE5B-0560-4A31-9200-536FE213C38D}">
      <dgm:prSet/>
      <dgm:spPr/>
      <dgm:t>
        <a:bodyPr/>
        <a:lstStyle/>
        <a:p>
          <a:pPr marL="271463" indent="-157163"/>
          <a:r>
            <a:rPr lang="pt-BR" b="0" i="0" dirty="0"/>
            <a:t>Antecipação de recebíveis </a:t>
          </a:r>
          <a:r>
            <a:rPr lang="pt-BR" dirty="0"/>
            <a:t>aos produtores rurais.</a:t>
          </a:r>
        </a:p>
      </dgm:t>
    </dgm:pt>
    <dgm:pt modelId="{DED6319B-19A1-4AC0-996C-C78B20E844D8}" type="parTrans" cxnId="{81A5C5B4-D28F-42E1-88A8-163D2F4A3CD0}">
      <dgm:prSet/>
      <dgm:spPr/>
      <dgm:t>
        <a:bodyPr/>
        <a:lstStyle/>
        <a:p>
          <a:endParaRPr lang="pt-BR"/>
        </a:p>
      </dgm:t>
    </dgm:pt>
    <dgm:pt modelId="{E3637947-9444-4599-9F34-4028B45E87F4}" type="sibTrans" cxnId="{81A5C5B4-D28F-42E1-88A8-163D2F4A3CD0}">
      <dgm:prSet/>
      <dgm:spPr/>
      <dgm:t>
        <a:bodyPr/>
        <a:lstStyle/>
        <a:p>
          <a:endParaRPr lang="pt-BR"/>
        </a:p>
      </dgm:t>
    </dgm:pt>
    <dgm:pt modelId="{8F4F321A-894F-43A8-B94B-BD93EC5BAD3B}">
      <dgm:prSet/>
      <dgm:spPr/>
      <dgm:t>
        <a:bodyPr/>
        <a:lstStyle/>
        <a:p>
          <a:pPr marL="273050" indent="-180975"/>
          <a:r>
            <a:rPr lang="pt-BR" b="1" dirty="0"/>
            <a:t>CRA-Verde</a:t>
          </a:r>
          <a:r>
            <a:rPr lang="pt-BR" dirty="0"/>
            <a:t>: recursos são </a:t>
          </a:r>
          <a:r>
            <a:rPr lang="pt-BR" b="1" dirty="0"/>
            <a:t>destinados</a:t>
          </a:r>
          <a:r>
            <a:rPr lang="pt-BR" dirty="0"/>
            <a:t> </a:t>
          </a:r>
          <a:r>
            <a:rPr lang="pt-BR" b="1" dirty="0"/>
            <a:t>exclusivamente</a:t>
          </a:r>
          <a:r>
            <a:rPr lang="pt-BR" dirty="0"/>
            <a:t> para atividades de impacto ambiental/climático positivo</a:t>
          </a:r>
          <a:r>
            <a:rPr lang="pt-BR" b="0" i="0" dirty="0"/>
            <a:t>. </a:t>
          </a:r>
          <a:endParaRPr lang="pt-BR" dirty="0"/>
        </a:p>
      </dgm:t>
    </dgm:pt>
    <dgm:pt modelId="{F6C9602F-FE49-41EF-A806-19A36F1B90B6}" type="parTrans" cxnId="{78A911E4-5AFF-4AF9-B1B1-76975753FC06}">
      <dgm:prSet/>
      <dgm:spPr/>
      <dgm:t>
        <a:bodyPr/>
        <a:lstStyle/>
        <a:p>
          <a:endParaRPr lang="pt-BR"/>
        </a:p>
      </dgm:t>
    </dgm:pt>
    <dgm:pt modelId="{3FB9E9EA-8F76-4275-B797-D0624EF46A0E}" type="sibTrans" cxnId="{78A911E4-5AFF-4AF9-B1B1-76975753FC06}">
      <dgm:prSet/>
      <dgm:spPr/>
      <dgm:t>
        <a:bodyPr/>
        <a:lstStyle/>
        <a:p>
          <a:endParaRPr lang="pt-BR"/>
        </a:p>
      </dgm:t>
    </dgm:pt>
    <dgm:pt modelId="{E4A33B70-2CE4-45FE-AA1E-9CC14DA96D3F}">
      <dgm:prSet/>
      <dgm:spPr/>
      <dgm:t>
        <a:bodyPr/>
        <a:lstStyle/>
        <a:p>
          <a:pPr marL="273050" indent="-180975"/>
          <a:r>
            <a:rPr lang="pt-BR" b="0" i="0" dirty="0">
              <a:solidFill>
                <a:schemeClr val="accent4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Certificação, transparência e monitoramento</a:t>
          </a:r>
          <a:endParaRPr lang="pt-BR" dirty="0">
            <a:solidFill>
              <a:schemeClr val="accent4">
                <a:lumMod val="75000"/>
              </a:schemeClr>
            </a:solidFill>
          </a:endParaRPr>
        </a:p>
      </dgm:t>
    </dgm:pt>
    <dgm:pt modelId="{C7A2788F-61EE-49F0-A49C-5065B8B78AAF}" type="parTrans" cxnId="{122E4CAE-2FFF-403F-BD6D-46FF1A0B498C}">
      <dgm:prSet/>
      <dgm:spPr/>
      <dgm:t>
        <a:bodyPr/>
        <a:lstStyle/>
        <a:p>
          <a:endParaRPr lang="pt-BR"/>
        </a:p>
      </dgm:t>
    </dgm:pt>
    <dgm:pt modelId="{3EDA6B8A-05E6-4130-BC85-5F9CD57D83B8}" type="sibTrans" cxnId="{122E4CAE-2FFF-403F-BD6D-46FF1A0B498C}">
      <dgm:prSet/>
      <dgm:spPr/>
      <dgm:t>
        <a:bodyPr/>
        <a:lstStyle/>
        <a:p>
          <a:endParaRPr lang="pt-BR"/>
        </a:p>
      </dgm:t>
    </dgm:pt>
    <dgm:pt modelId="{F21BCD03-62B3-4AEE-AFC2-0D5D88583762}">
      <dgm:prSet/>
      <dgm:spPr/>
      <dgm:t>
        <a:bodyPr/>
        <a:lstStyle/>
        <a:p>
          <a:pPr marL="358775" indent="-187325" algn="l">
            <a:spcAft>
              <a:spcPts val="600"/>
            </a:spcAft>
          </a:pPr>
          <a:r>
            <a:rPr lang="pt-BR" b="0" i="0" dirty="0"/>
            <a:t>Utilizados para  captar de recursos com o objetivo de implantar ou refinanciar projetos que impactem positivamente o meio ambiente ou amenizem os efeitos negativos das mudanças climáticas. </a:t>
          </a:r>
          <a:endParaRPr lang="pt-BR" b="1" dirty="0"/>
        </a:p>
      </dgm:t>
    </dgm:pt>
    <dgm:pt modelId="{EA75CAB0-5EA5-44DF-B082-D410E1BFCFC5}" type="parTrans" cxnId="{0C154B90-E47F-4171-BE09-0B28EB3E1E07}">
      <dgm:prSet/>
      <dgm:spPr/>
      <dgm:t>
        <a:bodyPr/>
        <a:lstStyle/>
        <a:p>
          <a:endParaRPr lang="pt-BR"/>
        </a:p>
      </dgm:t>
    </dgm:pt>
    <dgm:pt modelId="{DB22A73F-D74A-4021-861B-BE3F76403575}" type="sibTrans" cxnId="{0C154B90-E47F-4171-BE09-0B28EB3E1E07}">
      <dgm:prSet/>
      <dgm:spPr/>
      <dgm:t>
        <a:bodyPr/>
        <a:lstStyle/>
        <a:p>
          <a:endParaRPr lang="pt-BR"/>
        </a:p>
      </dgm:t>
    </dgm:pt>
    <dgm:pt modelId="{B3ECD459-90A2-454B-AA20-21AB8D85821D}">
      <dgm:prSet/>
      <dgm:spPr/>
      <dgm:t>
        <a:bodyPr/>
        <a:lstStyle/>
        <a:p>
          <a:pPr marL="358775" indent="-187325" algn="l">
            <a:spcAft>
              <a:spcPts val="600"/>
            </a:spcAft>
          </a:pPr>
          <a:r>
            <a:rPr lang="pt-BR" b="0" i="0" dirty="0"/>
            <a:t>Financiamento de longo prazo, normalmente destinado a investidores institucionais.</a:t>
          </a:r>
          <a:endParaRPr lang="pt-BR" b="1" dirty="0"/>
        </a:p>
      </dgm:t>
    </dgm:pt>
    <dgm:pt modelId="{CDA7D805-5A38-459E-BEC3-7CCDDE2D9971}" type="parTrans" cxnId="{22714645-D40D-4CEC-B997-B7356977DAC9}">
      <dgm:prSet/>
      <dgm:spPr/>
      <dgm:t>
        <a:bodyPr/>
        <a:lstStyle/>
        <a:p>
          <a:endParaRPr lang="pt-BR"/>
        </a:p>
      </dgm:t>
    </dgm:pt>
    <dgm:pt modelId="{4ADFB10A-87A6-4C33-8999-6652FD97493A}" type="sibTrans" cxnId="{22714645-D40D-4CEC-B997-B7356977DAC9}">
      <dgm:prSet/>
      <dgm:spPr/>
      <dgm:t>
        <a:bodyPr/>
        <a:lstStyle/>
        <a:p>
          <a:endParaRPr lang="pt-BR"/>
        </a:p>
      </dgm:t>
    </dgm:pt>
    <dgm:pt modelId="{C1EADC41-60BE-4AFA-896E-B071FCEF0799}">
      <dgm:prSet/>
      <dgm:spPr/>
      <dgm:t>
        <a:bodyPr/>
        <a:lstStyle/>
        <a:p>
          <a:pPr marL="358775" indent="-187325" algn="l">
            <a:spcAft>
              <a:spcPts val="600"/>
            </a:spcAft>
          </a:pPr>
          <a:r>
            <a:rPr lang="pt-BR" b="0" i="0" dirty="0">
              <a:solidFill>
                <a:schemeClr val="accent4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Certificação, transparência e monitoramento</a:t>
          </a:r>
          <a:endParaRPr lang="pt-BR" b="1" dirty="0"/>
        </a:p>
      </dgm:t>
    </dgm:pt>
    <dgm:pt modelId="{C4BBA9C8-33B0-4F75-9797-88E318C5EEF1}" type="parTrans" cxnId="{F8D50B33-F441-4C46-BBEE-3B149CE9E8CA}">
      <dgm:prSet/>
      <dgm:spPr/>
      <dgm:t>
        <a:bodyPr/>
        <a:lstStyle/>
        <a:p>
          <a:endParaRPr lang="pt-BR"/>
        </a:p>
      </dgm:t>
    </dgm:pt>
    <dgm:pt modelId="{1C3B07FA-BB26-4FB7-8029-E6B11B3C3EC8}" type="sibTrans" cxnId="{F8D50B33-F441-4C46-BBEE-3B149CE9E8CA}">
      <dgm:prSet/>
      <dgm:spPr/>
      <dgm:t>
        <a:bodyPr/>
        <a:lstStyle/>
        <a:p>
          <a:endParaRPr lang="pt-BR"/>
        </a:p>
      </dgm:t>
    </dgm:pt>
    <dgm:pt modelId="{B86ABA79-2D53-44C1-979D-4924B6CC35A0}" type="pres">
      <dgm:prSet presAssocID="{291C3011-C35B-48F3-AFBF-20E5AF0BE042}" presName="Name0" presStyleCnt="0">
        <dgm:presLayoutVars>
          <dgm:dir/>
          <dgm:animLvl val="lvl"/>
          <dgm:resizeHandles val="exact"/>
        </dgm:presLayoutVars>
      </dgm:prSet>
      <dgm:spPr/>
    </dgm:pt>
    <dgm:pt modelId="{288DA1AD-29AE-47C3-B358-DC972D6C6F2E}" type="pres">
      <dgm:prSet presAssocID="{FF0058D8-421E-4A0A-8D39-3C47785166F8}" presName="composite" presStyleCnt="0"/>
      <dgm:spPr/>
    </dgm:pt>
    <dgm:pt modelId="{E3CF8B8F-52CE-4447-BCE2-51F0C97738CB}" type="pres">
      <dgm:prSet presAssocID="{FF0058D8-421E-4A0A-8D39-3C47785166F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A79C5DC-A451-4D83-ACA7-184BA16E6755}" type="pres">
      <dgm:prSet presAssocID="{FF0058D8-421E-4A0A-8D39-3C47785166F8}" presName="desTx" presStyleLbl="alignAccFollowNode1" presStyleIdx="0" presStyleCnt="4">
        <dgm:presLayoutVars>
          <dgm:bulletEnabled val="1"/>
        </dgm:presLayoutVars>
      </dgm:prSet>
      <dgm:spPr/>
    </dgm:pt>
    <dgm:pt modelId="{347EF939-F745-4912-99F0-CC0AD2D25DA6}" type="pres">
      <dgm:prSet presAssocID="{22D4F999-49C7-4070-8976-128DB41BF9F6}" presName="space" presStyleCnt="0"/>
      <dgm:spPr/>
    </dgm:pt>
    <dgm:pt modelId="{9971DDD9-9F4F-4E8D-B5D0-2DCF9A65844B}" type="pres">
      <dgm:prSet presAssocID="{CA0858C1-0BB4-4969-8735-505A304BCB46}" presName="composite" presStyleCnt="0"/>
      <dgm:spPr/>
    </dgm:pt>
    <dgm:pt modelId="{E3A765FF-475C-41E9-BAD1-6BF66483733A}" type="pres">
      <dgm:prSet presAssocID="{CA0858C1-0BB4-4969-8735-505A304BCB4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0D4AA05-392C-4AE5-A4B9-E84FDFB71A42}" type="pres">
      <dgm:prSet presAssocID="{CA0858C1-0BB4-4969-8735-505A304BCB46}" presName="desTx" presStyleLbl="alignAccFollowNode1" presStyleIdx="1" presStyleCnt="4">
        <dgm:presLayoutVars>
          <dgm:bulletEnabled val="1"/>
        </dgm:presLayoutVars>
      </dgm:prSet>
      <dgm:spPr/>
    </dgm:pt>
    <dgm:pt modelId="{4059ADCB-A9BE-4BD6-94C5-F7C2EDC619A1}" type="pres">
      <dgm:prSet presAssocID="{AC95CE83-9150-4950-9B07-8B3C37476D06}" presName="space" presStyleCnt="0"/>
      <dgm:spPr/>
    </dgm:pt>
    <dgm:pt modelId="{DC731510-12A9-4987-8A1A-9C2CDB4C9E4C}" type="pres">
      <dgm:prSet presAssocID="{4AB9DD6F-583C-4E7F-AD10-FC4A28812EB7}" presName="composite" presStyleCnt="0"/>
      <dgm:spPr/>
    </dgm:pt>
    <dgm:pt modelId="{0C56B728-3A43-45BC-8F4E-B316649675C4}" type="pres">
      <dgm:prSet presAssocID="{4AB9DD6F-583C-4E7F-AD10-FC4A28812EB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651DC53-CE52-4246-808B-75FA0109E4EC}" type="pres">
      <dgm:prSet presAssocID="{4AB9DD6F-583C-4E7F-AD10-FC4A28812EB7}" presName="desTx" presStyleLbl="alignAccFollowNode1" presStyleIdx="2" presStyleCnt="4">
        <dgm:presLayoutVars>
          <dgm:bulletEnabled val="1"/>
        </dgm:presLayoutVars>
      </dgm:prSet>
      <dgm:spPr/>
    </dgm:pt>
    <dgm:pt modelId="{1FBBA6C6-9CE4-470B-970D-257A8949A706}" type="pres">
      <dgm:prSet presAssocID="{4DDFD4A1-1093-4B69-8741-95519BC124CB}" presName="space" presStyleCnt="0"/>
      <dgm:spPr/>
    </dgm:pt>
    <dgm:pt modelId="{96427847-E02B-49D9-91CB-C7490E76DB94}" type="pres">
      <dgm:prSet presAssocID="{ADEDD6BC-66F8-4636-BC1B-8FBC33D7863C}" presName="composite" presStyleCnt="0"/>
      <dgm:spPr/>
    </dgm:pt>
    <dgm:pt modelId="{3F8E6C0C-28AE-48CF-A19B-10A14BD282FD}" type="pres">
      <dgm:prSet presAssocID="{ADEDD6BC-66F8-4636-BC1B-8FBC33D7863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8FD9C7F-6B23-41FA-9930-CDFC041E4486}" type="pres">
      <dgm:prSet presAssocID="{ADEDD6BC-66F8-4636-BC1B-8FBC33D7863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B8DBC05-A846-48D6-8BC4-031BF021F2D0}" srcId="{ADEDD6BC-66F8-4636-BC1B-8FBC33D7863C}" destId="{8A18D9E9-52B7-4CBF-8C3C-02340ECD21F0}" srcOrd="5" destOrd="0" parTransId="{876D2E5C-F5C2-4FE6-87A3-D2DBC601D80F}" sibTransId="{D2879138-9705-45F7-9646-C06E7363D81F}"/>
    <dgm:cxn modelId="{6E8CA709-154A-4D57-ABAF-3E9D897FCCB1}" type="presOf" srcId="{A87820B9-1389-4ED9-94CE-7D2D4ECCE6A5}" destId="{E0D4AA05-392C-4AE5-A4B9-E84FDFB71A42}" srcOrd="0" destOrd="0" presId="urn:microsoft.com/office/officeart/2005/8/layout/hList1"/>
    <dgm:cxn modelId="{031C7D0F-84FE-4222-95CD-A9DB719A4231}" srcId="{ADEDD6BC-66F8-4636-BC1B-8FBC33D7863C}" destId="{073B949B-7F36-4403-A748-98F38B770166}" srcOrd="3" destOrd="0" parTransId="{C78E9D06-D611-4A2C-89F4-E00C5CB15912}" sibTransId="{1290438B-20EE-4908-84B3-F294D9A86274}"/>
    <dgm:cxn modelId="{75129414-E766-4FBF-976B-455453EB4BAB}" type="presOf" srcId="{F3660969-B2A4-4E93-8663-0722DDE6B505}" destId="{1651DC53-CE52-4246-808B-75FA0109E4EC}" srcOrd="0" destOrd="0" presId="urn:microsoft.com/office/officeart/2005/8/layout/hList1"/>
    <dgm:cxn modelId="{F0216E1C-9145-4D9F-A296-82B26FF69C57}" srcId="{ADEDD6BC-66F8-4636-BC1B-8FBC33D7863C}" destId="{323A02A5-3118-4D03-9BFF-EC651F72B029}" srcOrd="2" destOrd="0" parTransId="{56910A80-44C3-4FDA-B11F-EF7F5206DE91}" sibTransId="{33508636-1CA4-4F07-8AE0-7337B72D00CB}"/>
    <dgm:cxn modelId="{0832171D-12F9-4EBA-98E5-EA53141857C3}" srcId="{4AB9DD6F-583C-4E7F-AD10-FC4A28812EB7}" destId="{6E808B1D-0593-4614-A31B-B7C50DB3864F}" srcOrd="1" destOrd="0" parTransId="{95E15841-5408-4691-B0A6-99E0B36F76CD}" sibTransId="{D700B165-29B0-49DC-9AC6-6E5DB344E14D}"/>
    <dgm:cxn modelId="{61A1A01D-D3EF-467C-A1FB-3710C4F3D2CB}" type="presOf" srcId="{F2D66977-ADBF-4F9E-B6D1-5D55D629C5AB}" destId="{1651DC53-CE52-4246-808B-75FA0109E4EC}" srcOrd="0" destOrd="3" presId="urn:microsoft.com/office/officeart/2005/8/layout/hList1"/>
    <dgm:cxn modelId="{CE209521-7459-4558-8876-A8E4BF58ED52}" srcId="{CA0858C1-0BB4-4969-8735-505A304BCB46}" destId="{5556BF63-A155-45E9-AABE-1F3C4F0B6D2C}" srcOrd="3" destOrd="0" parTransId="{CD0F0ADC-B46F-4277-B010-F56224BAB91F}" sibTransId="{E9CD5F30-79F4-41A4-A5B6-C735DB2BB503}"/>
    <dgm:cxn modelId="{F5C31224-BB06-4E14-9234-2E8ADC419C46}" type="presOf" srcId="{6F2D6123-4895-41A5-B90A-411DAC1A99C2}" destId="{E0D4AA05-392C-4AE5-A4B9-E84FDFB71A42}" srcOrd="0" destOrd="2" presId="urn:microsoft.com/office/officeart/2005/8/layout/hList1"/>
    <dgm:cxn modelId="{CDEB7327-213D-4A42-8E2A-DC48D34B1034}" srcId="{FF0058D8-421E-4A0A-8D39-3C47785166F8}" destId="{9F11D3B4-FBA6-41EE-8DDE-D09C53030FF2}" srcOrd="0" destOrd="0" parTransId="{7EEF048E-F787-46C8-A819-0F002C13F380}" sibTransId="{7E58C7B0-3BA6-4DFE-A0F2-DF10A55FA1EE}"/>
    <dgm:cxn modelId="{D7653D2D-D25F-4C59-8E1C-D31A63B26A44}" srcId="{11066F4B-578B-47B4-A300-A5667D021B70}" destId="{03D0AFFB-1A93-4849-ACDD-60672CCD2255}" srcOrd="2" destOrd="0" parTransId="{4E8A53BC-A2FA-42D1-AD54-0D8DBD4F260F}" sibTransId="{559E05D4-6605-4C12-A1AC-B065A8BCAF3E}"/>
    <dgm:cxn modelId="{1EB9C131-AD8A-4BEE-AE1B-6C876C80D1FE}" srcId="{CA0858C1-0BB4-4969-8735-505A304BCB46}" destId="{6F2D6123-4895-41A5-B90A-411DAC1A99C2}" srcOrd="2" destOrd="0" parTransId="{C560EDE3-23EC-4B4D-B886-98554F7DDF9F}" sibTransId="{BE59607B-5188-4DAF-856F-946C3755BDD2}"/>
    <dgm:cxn modelId="{F8D50B33-F441-4C46-BBEE-3B149CE9E8CA}" srcId="{FF0058D8-421E-4A0A-8D39-3C47785166F8}" destId="{C1EADC41-60BE-4AFA-896E-B071FCEF0799}" srcOrd="3" destOrd="0" parTransId="{C4BBA9C8-33B0-4F75-9797-88E318C5EEF1}" sibTransId="{1C3B07FA-BB26-4FB7-8029-E6B11B3C3EC8}"/>
    <dgm:cxn modelId="{5AB00035-EC25-4F3C-9EBA-4364AA470B68}" srcId="{CA0858C1-0BB4-4969-8735-505A304BCB46}" destId="{A87820B9-1389-4ED9-94CE-7D2D4ECCE6A5}" srcOrd="0" destOrd="0" parTransId="{6C139654-4E92-4163-AEAE-52CD2CD32620}" sibTransId="{591618E2-2E8D-4C53-9612-B955882B72CF}"/>
    <dgm:cxn modelId="{491DD935-B54C-4886-98B5-0CA37C2534EF}" type="presOf" srcId="{073B949B-7F36-4403-A748-98F38B770166}" destId="{18FD9C7F-6B23-41FA-9930-CDFC041E4486}" srcOrd="0" destOrd="3" presId="urn:microsoft.com/office/officeart/2005/8/layout/hList1"/>
    <dgm:cxn modelId="{F44C163B-4C70-41B5-A85D-177389275D56}" type="presOf" srcId="{9F11D3B4-FBA6-41EE-8DDE-D09C53030FF2}" destId="{2A79C5DC-A451-4D83-ACA7-184BA16E6755}" srcOrd="0" destOrd="0" presId="urn:microsoft.com/office/officeart/2005/8/layout/hList1"/>
    <dgm:cxn modelId="{5749A03D-069C-4839-87E0-6CF09326257B}" srcId="{F3660969-B2A4-4E93-8663-0722DDE6B505}" destId="{11066F4B-578B-47B4-A300-A5667D021B70}" srcOrd="0" destOrd="0" parTransId="{64742250-8C3D-4A75-B1AD-11A87358247A}" sibTransId="{9C63C9D0-41AE-466B-8A34-46AFF3A6D929}"/>
    <dgm:cxn modelId="{E987845D-0D55-416B-B57A-9CB6B08C2A7E}" type="presOf" srcId="{323A02A5-3118-4D03-9BFF-EC651F72B029}" destId="{18FD9C7F-6B23-41FA-9930-CDFC041E4486}" srcOrd="0" destOrd="2" presId="urn:microsoft.com/office/officeart/2005/8/layout/hList1"/>
    <dgm:cxn modelId="{B3AE8E5D-03F2-4FC8-A06B-CFDD023C4D7A}" srcId="{ADEDD6BC-66F8-4636-BC1B-8FBC33D7863C}" destId="{F5A75BFA-2A6C-4A62-9CBE-7D51964A2699}" srcOrd="0" destOrd="0" parTransId="{68113505-9230-4ABF-98D3-322CD47194DD}" sibTransId="{D76B962E-2E5E-4EE3-83C2-167B9BE3D46F}"/>
    <dgm:cxn modelId="{AE93A361-4801-48BA-B7DB-EAAEEFD8FE77}" type="presOf" srcId="{7A776EAF-B7C4-4577-B84D-14E8F1F56B7F}" destId="{1651DC53-CE52-4246-808B-75FA0109E4EC}" srcOrd="0" destOrd="8" presId="urn:microsoft.com/office/officeart/2005/8/layout/hList1"/>
    <dgm:cxn modelId="{22714645-D40D-4CEC-B997-B7356977DAC9}" srcId="{FF0058D8-421E-4A0A-8D39-3C47785166F8}" destId="{B3ECD459-90A2-454B-AA20-21AB8D85821D}" srcOrd="2" destOrd="0" parTransId="{CDA7D805-5A38-459E-BEC3-7CCDDE2D9971}" sibTransId="{4ADFB10A-87A6-4C33-8999-6652FD97493A}"/>
    <dgm:cxn modelId="{20D60749-478D-4F56-AFB7-65B1619853C6}" type="presOf" srcId="{BA5EDE5B-0560-4A31-9200-536FE213C38D}" destId="{E0D4AA05-392C-4AE5-A4B9-E84FDFB71A42}" srcOrd="0" destOrd="1" presId="urn:microsoft.com/office/officeart/2005/8/layout/hList1"/>
    <dgm:cxn modelId="{C44D644A-C74F-4711-A2E7-2826CEE2B4EE}" srcId="{291C3011-C35B-48F3-AFBF-20E5AF0BE042}" destId="{FF0058D8-421E-4A0A-8D39-3C47785166F8}" srcOrd="0" destOrd="0" parTransId="{2F2803EA-9B5B-477D-A826-7A0300693B73}" sibTransId="{22D4F999-49C7-4070-8976-128DB41BF9F6}"/>
    <dgm:cxn modelId="{FDCE284B-6C1E-4416-9EA7-4C63F83AD4F8}" type="presOf" srcId="{F5A75BFA-2A6C-4A62-9CBE-7D51964A2699}" destId="{18FD9C7F-6B23-41FA-9930-CDFC041E4486}" srcOrd="0" destOrd="0" presId="urn:microsoft.com/office/officeart/2005/8/layout/hList1"/>
    <dgm:cxn modelId="{D29E8A4B-2968-4C38-80D1-000CB06119B4}" srcId="{11066F4B-578B-47B4-A300-A5667D021B70}" destId="{E4C582AB-91D0-4359-94C0-A5BB5E548FDD}" srcOrd="0" destOrd="0" parTransId="{C385B473-2769-4B2B-B47C-3B6703F72D9B}" sibTransId="{A4014D2B-B932-4B69-BEB5-6E164195984D}"/>
    <dgm:cxn modelId="{0A50076F-F0BE-44F9-8169-84EB6231300D}" type="presOf" srcId="{6E808B1D-0593-4614-A31B-B7C50DB3864F}" destId="{1651DC53-CE52-4246-808B-75FA0109E4EC}" srcOrd="0" destOrd="6" presId="urn:microsoft.com/office/officeart/2005/8/layout/hList1"/>
    <dgm:cxn modelId="{86280F4F-DFC6-4B86-9214-16DD1B427C6D}" type="presOf" srcId="{ADEDD6BC-66F8-4636-BC1B-8FBC33D7863C}" destId="{3F8E6C0C-28AE-48CF-A19B-10A14BD282FD}" srcOrd="0" destOrd="0" presId="urn:microsoft.com/office/officeart/2005/8/layout/hList1"/>
    <dgm:cxn modelId="{693C0851-B5B2-49F4-847A-1832658BC943}" type="presOf" srcId="{5C77B9E8-5AEF-4862-BCB4-639520D10E12}" destId="{18FD9C7F-6B23-41FA-9930-CDFC041E4486}" srcOrd="0" destOrd="4" presId="urn:microsoft.com/office/officeart/2005/8/layout/hList1"/>
    <dgm:cxn modelId="{07254053-8AF3-493C-89B3-ACC49017AB88}" type="presOf" srcId="{5556BF63-A155-45E9-AABE-1F3C4F0B6D2C}" destId="{E0D4AA05-392C-4AE5-A4B9-E84FDFB71A42}" srcOrd="0" destOrd="3" presId="urn:microsoft.com/office/officeart/2005/8/layout/hList1"/>
    <dgm:cxn modelId="{7CEFA375-8BA1-4F96-BE0E-0B5C2529C306}" type="presOf" srcId="{0B42DC0D-32E6-4B8A-AEC5-7797BF5533F4}" destId="{18FD9C7F-6B23-41FA-9930-CDFC041E4486}" srcOrd="0" destOrd="1" presId="urn:microsoft.com/office/officeart/2005/8/layout/hList1"/>
    <dgm:cxn modelId="{A8256F58-D08B-4FFB-8297-79FCCB677B21}" srcId="{291C3011-C35B-48F3-AFBF-20E5AF0BE042}" destId="{ADEDD6BC-66F8-4636-BC1B-8FBC33D7863C}" srcOrd="3" destOrd="0" parTransId="{9F1E38C2-B303-472A-A115-A45A90E63A42}" sibTransId="{84D9D396-64C7-4561-8BE5-43EEFCF69370}"/>
    <dgm:cxn modelId="{C31F197A-A9B9-41E8-BED9-F3CD071148C8}" type="presOf" srcId="{2F89500F-607B-4531-86A9-2660F7D76F84}" destId="{1651DC53-CE52-4246-808B-75FA0109E4EC}" srcOrd="0" destOrd="5" presId="urn:microsoft.com/office/officeart/2005/8/layout/hList1"/>
    <dgm:cxn modelId="{7FB4AE7F-C142-46EE-8BF5-BDD82919CA2D}" type="presOf" srcId="{CA0858C1-0BB4-4969-8735-505A304BCB46}" destId="{E3A765FF-475C-41E9-BAD1-6BF66483733A}" srcOrd="0" destOrd="0" presId="urn:microsoft.com/office/officeart/2005/8/layout/hList1"/>
    <dgm:cxn modelId="{2CEB7E81-53E7-45AC-899B-93CFF0BE543B}" type="presOf" srcId="{FF0058D8-421E-4A0A-8D39-3C47785166F8}" destId="{E3CF8B8F-52CE-4447-BCE2-51F0C97738CB}" srcOrd="0" destOrd="0" presId="urn:microsoft.com/office/officeart/2005/8/layout/hList1"/>
    <dgm:cxn modelId="{3C59F581-097A-47F6-87AC-53AB65566B1F}" type="presOf" srcId="{E4A33B70-2CE4-45FE-AA1E-9CC14DA96D3F}" destId="{E0D4AA05-392C-4AE5-A4B9-E84FDFB71A42}" srcOrd="0" destOrd="5" presId="urn:microsoft.com/office/officeart/2005/8/layout/hList1"/>
    <dgm:cxn modelId="{F645F584-C192-4C92-A109-ADFE88E6BBD0}" srcId="{291C3011-C35B-48F3-AFBF-20E5AF0BE042}" destId="{CA0858C1-0BB4-4969-8735-505A304BCB46}" srcOrd="1" destOrd="0" parTransId="{A6BA788A-5280-409A-B944-47DEFDD947B2}" sibTransId="{AC95CE83-9150-4950-9B07-8B3C37476D06}"/>
    <dgm:cxn modelId="{3862F385-C4B9-4B38-9C20-150C94011BE9}" type="presOf" srcId="{B3ECD459-90A2-454B-AA20-21AB8D85821D}" destId="{2A79C5DC-A451-4D83-ACA7-184BA16E6755}" srcOrd="0" destOrd="2" presId="urn:microsoft.com/office/officeart/2005/8/layout/hList1"/>
    <dgm:cxn modelId="{0C154B90-E47F-4171-BE09-0B28EB3E1E07}" srcId="{FF0058D8-421E-4A0A-8D39-3C47785166F8}" destId="{F21BCD03-62B3-4AEE-AFC2-0D5D88583762}" srcOrd="1" destOrd="0" parTransId="{EA75CAB0-5EA5-44DF-B082-D410E1BFCFC5}" sibTransId="{DB22A73F-D74A-4021-861B-BE3F76403575}"/>
    <dgm:cxn modelId="{6AB70E98-1AE3-4FE3-85F9-E9977011AE97}" type="presOf" srcId="{C1EADC41-60BE-4AFA-896E-B071FCEF0799}" destId="{2A79C5DC-A451-4D83-ACA7-184BA16E6755}" srcOrd="0" destOrd="3" presId="urn:microsoft.com/office/officeart/2005/8/layout/hList1"/>
    <dgm:cxn modelId="{122E4CAE-2FFF-403F-BD6D-46FF1A0B498C}" srcId="{CA0858C1-0BB4-4969-8735-505A304BCB46}" destId="{E4A33B70-2CE4-45FE-AA1E-9CC14DA96D3F}" srcOrd="5" destOrd="0" parTransId="{C7A2788F-61EE-49F0-A49C-5065B8B78AAF}" sibTransId="{3EDA6B8A-05E6-4130-BC85-5F9CD57D83B8}"/>
    <dgm:cxn modelId="{81A5C5B4-D28F-42E1-88A8-163D2F4A3CD0}" srcId="{CA0858C1-0BB4-4969-8735-505A304BCB46}" destId="{BA5EDE5B-0560-4A31-9200-536FE213C38D}" srcOrd="1" destOrd="0" parTransId="{DED6319B-19A1-4AC0-996C-C78B20E844D8}" sibTransId="{E3637947-9444-4599-9F34-4028B45E87F4}"/>
    <dgm:cxn modelId="{CB144BB9-F1FC-40E1-A2B7-2A0A69B24101}" type="presOf" srcId="{291C3011-C35B-48F3-AFBF-20E5AF0BE042}" destId="{B86ABA79-2D53-44C1-979D-4924B6CC35A0}" srcOrd="0" destOrd="0" presId="urn:microsoft.com/office/officeart/2005/8/layout/hList1"/>
    <dgm:cxn modelId="{9E7BD4BB-1A5C-4764-922A-9567C182D3CF}" type="presOf" srcId="{4AB9DD6F-583C-4E7F-AD10-FC4A28812EB7}" destId="{0C56B728-3A43-45BC-8F4E-B316649675C4}" srcOrd="0" destOrd="0" presId="urn:microsoft.com/office/officeart/2005/8/layout/hList1"/>
    <dgm:cxn modelId="{9CF5B3BE-9FCC-46D7-899C-1168E2C26DDE}" srcId="{291C3011-C35B-48F3-AFBF-20E5AF0BE042}" destId="{4AB9DD6F-583C-4E7F-AD10-FC4A28812EB7}" srcOrd="2" destOrd="0" parTransId="{46678D7E-F9A2-4F79-A103-055FA91A4B30}" sibTransId="{4DDFD4A1-1093-4B69-8741-95519BC124CB}"/>
    <dgm:cxn modelId="{F27BA3C3-F118-4C09-9622-7422823FA226}" srcId="{ADEDD6BC-66F8-4636-BC1B-8FBC33D7863C}" destId="{0B42DC0D-32E6-4B8A-AEC5-7797BF5533F4}" srcOrd="1" destOrd="0" parTransId="{E637CB5C-BDCF-4257-9EC5-CCA68586BB1E}" sibTransId="{FAEA4DDB-693E-49F0-BC19-20D762AF0764}"/>
    <dgm:cxn modelId="{7DD2B9C3-BDFA-4AED-8845-200D37598F9B}" srcId="{4AB9DD6F-583C-4E7F-AD10-FC4A28812EB7}" destId="{C6D6DBBB-EA45-4EFC-BD97-C426B38CB3FB}" srcOrd="2" destOrd="0" parTransId="{28FF3A1B-B036-4E9F-B5CA-89B56BE8446E}" sibTransId="{AD34AF69-60AA-4F63-B0E6-2818F0C9D470}"/>
    <dgm:cxn modelId="{2025CBD5-FB3B-4BF2-B31A-2EB2D72C9CAB}" srcId="{11066F4B-578B-47B4-A300-A5667D021B70}" destId="{F2D66977-ADBF-4F9E-B6D1-5D55D629C5AB}" srcOrd="1" destOrd="0" parTransId="{4AFDD1A1-001C-4734-A6DC-65508CC03AF4}" sibTransId="{21E501A0-0B2A-446D-A0DC-C7DEA05F5E35}"/>
    <dgm:cxn modelId="{622CCED8-04F6-4E7C-977D-DD427BE8DC34}" srcId="{11066F4B-578B-47B4-A300-A5667D021B70}" destId="{2F89500F-607B-4531-86A9-2660F7D76F84}" srcOrd="3" destOrd="0" parTransId="{F5E9617B-49F8-48B0-B929-C37300B271CB}" sibTransId="{23A43D1C-A405-4FF4-94D7-3FFBF5643B44}"/>
    <dgm:cxn modelId="{36416EDA-A073-4897-9DA0-0D4C28B86EB3}" type="presOf" srcId="{03D0AFFB-1A93-4849-ACDD-60672CCD2255}" destId="{1651DC53-CE52-4246-808B-75FA0109E4EC}" srcOrd="0" destOrd="4" presId="urn:microsoft.com/office/officeart/2005/8/layout/hList1"/>
    <dgm:cxn modelId="{B09B88DA-3F99-46BC-8563-989D5380361A}" type="presOf" srcId="{8F4F321A-894F-43A8-B94B-BD93EC5BAD3B}" destId="{E0D4AA05-392C-4AE5-A4B9-E84FDFB71A42}" srcOrd="0" destOrd="4" presId="urn:microsoft.com/office/officeart/2005/8/layout/hList1"/>
    <dgm:cxn modelId="{473459DD-4A71-460A-B5FA-31E706720168}" srcId="{4AB9DD6F-583C-4E7F-AD10-FC4A28812EB7}" destId="{F3660969-B2A4-4E93-8663-0722DDE6B505}" srcOrd="0" destOrd="0" parTransId="{ED1473E9-6ADE-435A-88CD-079CB64A129D}" sibTransId="{143716BF-E877-4015-963A-C9F9ACEB2846}"/>
    <dgm:cxn modelId="{930EA4DD-64CD-4273-B7EA-A45D4DD8A0AF}" type="presOf" srcId="{E4C582AB-91D0-4359-94C0-A5BB5E548FDD}" destId="{1651DC53-CE52-4246-808B-75FA0109E4EC}" srcOrd="0" destOrd="2" presId="urn:microsoft.com/office/officeart/2005/8/layout/hList1"/>
    <dgm:cxn modelId="{2C8AA1DE-AD67-406E-BE33-2D0936657F8D}" srcId="{4AB9DD6F-583C-4E7F-AD10-FC4A28812EB7}" destId="{7A776EAF-B7C4-4577-B84D-14E8F1F56B7F}" srcOrd="3" destOrd="0" parTransId="{847BF689-C254-4D28-AA4F-94F31243B513}" sibTransId="{7C924644-2BD5-441A-8632-199324E79F8A}"/>
    <dgm:cxn modelId="{9887F0E3-8E1C-433E-B5B6-3B2ADDF2E4B7}" srcId="{ADEDD6BC-66F8-4636-BC1B-8FBC33D7863C}" destId="{5C77B9E8-5AEF-4862-BCB4-639520D10E12}" srcOrd="4" destOrd="0" parTransId="{C5EEF41B-88A6-45C3-A3D7-1EE41E1C7529}" sibTransId="{A1D2F5ED-507E-4397-B1E5-26AD6B7B8AE1}"/>
    <dgm:cxn modelId="{78A911E4-5AFF-4AF9-B1B1-76975753FC06}" srcId="{CA0858C1-0BB4-4969-8735-505A304BCB46}" destId="{8F4F321A-894F-43A8-B94B-BD93EC5BAD3B}" srcOrd="4" destOrd="0" parTransId="{F6C9602F-FE49-41EF-A806-19A36F1B90B6}" sibTransId="{3FB9E9EA-8F76-4275-B797-D0624EF46A0E}"/>
    <dgm:cxn modelId="{32EB7AE6-902C-4C17-9C85-84DFA89DAD95}" type="presOf" srcId="{11066F4B-578B-47B4-A300-A5667D021B70}" destId="{1651DC53-CE52-4246-808B-75FA0109E4EC}" srcOrd="0" destOrd="1" presId="urn:microsoft.com/office/officeart/2005/8/layout/hList1"/>
    <dgm:cxn modelId="{4EC239F2-6A31-4F22-9D14-36BE2AC88A57}" type="presOf" srcId="{F21BCD03-62B3-4AEE-AFC2-0D5D88583762}" destId="{2A79C5DC-A451-4D83-ACA7-184BA16E6755}" srcOrd="0" destOrd="1" presId="urn:microsoft.com/office/officeart/2005/8/layout/hList1"/>
    <dgm:cxn modelId="{DFF3DDF5-6FBA-462A-8102-4A4A568C1494}" type="presOf" srcId="{C6D6DBBB-EA45-4EFC-BD97-C426B38CB3FB}" destId="{1651DC53-CE52-4246-808B-75FA0109E4EC}" srcOrd="0" destOrd="7" presId="urn:microsoft.com/office/officeart/2005/8/layout/hList1"/>
    <dgm:cxn modelId="{FD2D9EFC-2B42-4F2C-AD22-233378759AF8}" type="presOf" srcId="{8A18D9E9-52B7-4CBF-8C3C-02340ECD21F0}" destId="{18FD9C7F-6B23-41FA-9930-CDFC041E4486}" srcOrd="0" destOrd="5" presId="urn:microsoft.com/office/officeart/2005/8/layout/hList1"/>
    <dgm:cxn modelId="{ADF68EE3-BE46-453D-8287-D8BB78A9545D}" type="presParOf" srcId="{B86ABA79-2D53-44C1-979D-4924B6CC35A0}" destId="{288DA1AD-29AE-47C3-B358-DC972D6C6F2E}" srcOrd="0" destOrd="0" presId="urn:microsoft.com/office/officeart/2005/8/layout/hList1"/>
    <dgm:cxn modelId="{28F4C59B-06ED-4BCE-B504-11030B82A4C7}" type="presParOf" srcId="{288DA1AD-29AE-47C3-B358-DC972D6C6F2E}" destId="{E3CF8B8F-52CE-4447-BCE2-51F0C97738CB}" srcOrd="0" destOrd="0" presId="urn:microsoft.com/office/officeart/2005/8/layout/hList1"/>
    <dgm:cxn modelId="{1A43C6DB-B833-40BF-B2A0-7F580B36C88C}" type="presParOf" srcId="{288DA1AD-29AE-47C3-B358-DC972D6C6F2E}" destId="{2A79C5DC-A451-4D83-ACA7-184BA16E6755}" srcOrd="1" destOrd="0" presId="urn:microsoft.com/office/officeart/2005/8/layout/hList1"/>
    <dgm:cxn modelId="{AF951407-6685-4977-8304-847043843845}" type="presParOf" srcId="{B86ABA79-2D53-44C1-979D-4924B6CC35A0}" destId="{347EF939-F745-4912-99F0-CC0AD2D25DA6}" srcOrd="1" destOrd="0" presId="urn:microsoft.com/office/officeart/2005/8/layout/hList1"/>
    <dgm:cxn modelId="{750C6A9A-71EF-4ACF-8B15-0E8EA22F6843}" type="presParOf" srcId="{B86ABA79-2D53-44C1-979D-4924B6CC35A0}" destId="{9971DDD9-9F4F-4E8D-B5D0-2DCF9A65844B}" srcOrd="2" destOrd="0" presId="urn:microsoft.com/office/officeart/2005/8/layout/hList1"/>
    <dgm:cxn modelId="{824FE33D-0D05-4D2F-A390-D7D7438CCF7F}" type="presParOf" srcId="{9971DDD9-9F4F-4E8D-B5D0-2DCF9A65844B}" destId="{E3A765FF-475C-41E9-BAD1-6BF66483733A}" srcOrd="0" destOrd="0" presId="urn:microsoft.com/office/officeart/2005/8/layout/hList1"/>
    <dgm:cxn modelId="{63934281-CDE1-4DD9-8E40-4F565BFBBF4E}" type="presParOf" srcId="{9971DDD9-9F4F-4E8D-B5D0-2DCF9A65844B}" destId="{E0D4AA05-392C-4AE5-A4B9-E84FDFB71A42}" srcOrd="1" destOrd="0" presId="urn:microsoft.com/office/officeart/2005/8/layout/hList1"/>
    <dgm:cxn modelId="{D0A19D56-1BF5-4F74-AB9F-1255794AF1AE}" type="presParOf" srcId="{B86ABA79-2D53-44C1-979D-4924B6CC35A0}" destId="{4059ADCB-A9BE-4BD6-94C5-F7C2EDC619A1}" srcOrd="3" destOrd="0" presId="urn:microsoft.com/office/officeart/2005/8/layout/hList1"/>
    <dgm:cxn modelId="{6D55C272-5C70-4EBF-AB49-D01502B88538}" type="presParOf" srcId="{B86ABA79-2D53-44C1-979D-4924B6CC35A0}" destId="{DC731510-12A9-4987-8A1A-9C2CDB4C9E4C}" srcOrd="4" destOrd="0" presId="urn:microsoft.com/office/officeart/2005/8/layout/hList1"/>
    <dgm:cxn modelId="{9C3C3309-B6E7-4FCE-B9B1-F950427CD9AB}" type="presParOf" srcId="{DC731510-12A9-4987-8A1A-9C2CDB4C9E4C}" destId="{0C56B728-3A43-45BC-8F4E-B316649675C4}" srcOrd="0" destOrd="0" presId="urn:microsoft.com/office/officeart/2005/8/layout/hList1"/>
    <dgm:cxn modelId="{FEE97B65-3964-440D-8A52-E179B747D409}" type="presParOf" srcId="{DC731510-12A9-4987-8A1A-9C2CDB4C9E4C}" destId="{1651DC53-CE52-4246-808B-75FA0109E4EC}" srcOrd="1" destOrd="0" presId="urn:microsoft.com/office/officeart/2005/8/layout/hList1"/>
    <dgm:cxn modelId="{503D6B71-F7B9-4F48-966B-2CEA24A7313B}" type="presParOf" srcId="{B86ABA79-2D53-44C1-979D-4924B6CC35A0}" destId="{1FBBA6C6-9CE4-470B-970D-257A8949A706}" srcOrd="5" destOrd="0" presId="urn:microsoft.com/office/officeart/2005/8/layout/hList1"/>
    <dgm:cxn modelId="{FBA1E674-283B-4DBB-A627-278809BC811D}" type="presParOf" srcId="{B86ABA79-2D53-44C1-979D-4924B6CC35A0}" destId="{96427847-E02B-49D9-91CB-C7490E76DB94}" srcOrd="6" destOrd="0" presId="urn:microsoft.com/office/officeart/2005/8/layout/hList1"/>
    <dgm:cxn modelId="{5C2183D4-DFD3-4570-91E4-ECD3EE878E20}" type="presParOf" srcId="{96427847-E02B-49D9-91CB-C7490E76DB94}" destId="{3F8E6C0C-28AE-48CF-A19B-10A14BD282FD}" srcOrd="0" destOrd="0" presId="urn:microsoft.com/office/officeart/2005/8/layout/hList1"/>
    <dgm:cxn modelId="{DF8CAE33-5BD6-4A98-ABAB-A45A151814C2}" type="presParOf" srcId="{96427847-E02B-49D9-91CB-C7490E76DB94}" destId="{18FD9C7F-6B23-41FA-9930-CDFC041E44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9F081-06E1-4A82-969A-C1BA0A97FCF0}" type="doc">
      <dgm:prSet loTypeId="urn:microsoft.com/office/officeart/2005/8/layout/hProcess7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F49093E8-7C70-49E5-B01B-276B2BF67F99}">
      <dgm:prSet phldrT="[Texto]" custT="1"/>
      <dgm:spPr/>
      <dgm:t>
        <a:bodyPr/>
        <a:lstStyle/>
        <a:p>
          <a:r>
            <a:rPr lang="pt-BR" sz="2000" dirty="0"/>
            <a:t>Transição</a:t>
          </a:r>
        </a:p>
      </dgm:t>
    </dgm:pt>
    <dgm:pt modelId="{B28D8A82-2CF8-49AF-A447-975945F9B9AD}" type="parTrans" cxnId="{47795C6F-6ECF-457E-848E-A832FE1C6BB1}">
      <dgm:prSet/>
      <dgm:spPr/>
      <dgm:t>
        <a:bodyPr/>
        <a:lstStyle/>
        <a:p>
          <a:endParaRPr lang="pt-BR"/>
        </a:p>
      </dgm:t>
    </dgm:pt>
    <dgm:pt modelId="{DA89A3BD-1549-403F-A7C8-5595B14F7FAD}" type="sibTrans" cxnId="{47795C6F-6ECF-457E-848E-A832FE1C6BB1}">
      <dgm:prSet/>
      <dgm:spPr/>
      <dgm:t>
        <a:bodyPr/>
        <a:lstStyle/>
        <a:p>
          <a:endParaRPr lang="pt-BR"/>
        </a:p>
      </dgm:t>
    </dgm:pt>
    <dgm:pt modelId="{FE2DBD81-7FB2-4DAC-AAFF-CA0674E72762}">
      <dgm:prSet phldrT="[Texto]" custT="1"/>
      <dgm:spPr/>
      <dgm:t>
        <a:bodyPr/>
        <a:lstStyle/>
        <a:p>
          <a:r>
            <a:rPr lang="pt-BR" sz="3500" dirty="0"/>
            <a:t>Transição para economia sustentável é um processo que demanda </a:t>
          </a:r>
          <a:r>
            <a:rPr lang="pt-BR" sz="3500" b="1" dirty="0">
              <a:solidFill>
                <a:schemeClr val="bg1"/>
              </a:solidFill>
            </a:rPr>
            <a:t>tempo </a:t>
          </a:r>
          <a:r>
            <a:rPr lang="pt-BR" sz="3500" b="0" dirty="0">
              <a:solidFill>
                <a:schemeClr val="bg1"/>
              </a:solidFill>
            </a:rPr>
            <a:t>e</a:t>
          </a:r>
          <a:r>
            <a:rPr lang="pt-BR" sz="3500" b="1" dirty="0">
              <a:solidFill>
                <a:schemeClr val="bg1"/>
              </a:solidFill>
            </a:rPr>
            <a:t> financiamento de longo prazo</a:t>
          </a:r>
          <a:endParaRPr lang="pt-BR" sz="3500" dirty="0">
            <a:solidFill>
              <a:schemeClr val="bg1"/>
            </a:solidFill>
          </a:endParaRPr>
        </a:p>
      </dgm:t>
    </dgm:pt>
    <dgm:pt modelId="{E1903C35-3308-4C1B-879E-E580D0177BA0}" type="parTrans" cxnId="{FD7678DC-1384-41DE-96F9-3256A163A967}">
      <dgm:prSet/>
      <dgm:spPr/>
      <dgm:t>
        <a:bodyPr/>
        <a:lstStyle/>
        <a:p>
          <a:endParaRPr lang="pt-BR"/>
        </a:p>
      </dgm:t>
    </dgm:pt>
    <dgm:pt modelId="{D6176429-7A0A-4813-B148-483E2FCB65BF}" type="sibTrans" cxnId="{FD7678DC-1384-41DE-96F9-3256A163A967}">
      <dgm:prSet/>
      <dgm:spPr/>
      <dgm:t>
        <a:bodyPr/>
        <a:lstStyle/>
        <a:p>
          <a:endParaRPr lang="pt-BR"/>
        </a:p>
      </dgm:t>
    </dgm:pt>
    <dgm:pt modelId="{E2591514-9D33-4DA0-8012-F774ECCD6AEE}">
      <dgm:prSet phldrT="[Texto]" custT="1"/>
      <dgm:spPr/>
      <dgm:t>
        <a:bodyPr/>
        <a:lstStyle/>
        <a:p>
          <a:r>
            <a:rPr lang="pt-BR" sz="2000" dirty="0"/>
            <a:t>Taxonomia Única Oficial </a:t>
          </a:r>
        </a:p>
      </dgm:t>
    </dgm:pt>
    <dgm:pt modelId="{0A082D2E-D444-4031-A5BC-11E38015817E}" type="parTrans" cxnId="{06EA2458-1D30-417B-A5F9-872E740B8EF9}">
      <dgm:prSet/>
      <dgm:spPr/>
      <dgm:t>
        <a:bodyPr/>
        <a:lstStyle/>
        <a:p>
          <a:endParaRPr lang="pt-BR"/>
        </a:p>
      </dgm:t>
    </dgm:pt>
    <dgm:pt modelId="{3AE7993F-A14C-4599-8633-E02FC00966B5}" type="sibTrans" cxnId="{06EA2458-1D30-417B-A5F9-872E740B8EF9}">
      <dgm:prSet/>
      <dgm:spPr/>
      <dgm:t>
        <a:bodyPr/>
        <a:lstStyle/>
        <a:p>
          <a:endParaRPr lang="pt-BR"/>
        </a:p>
      </dgm:t>
    </dgm:pt>
    <dgm:pt modelId="{A46FE17B-3861-4237-9642-EA85F293E307}">
      <dgm:prSet phldrT="[Texto]" custT="1"/>
      <dgm:spPr/>
      <dgm:t>
        <a:bodyPr/>
        <a:lstStyle/>
        <a:p>
          <a:r>
            <a:rPr lang="pt-BR" sz="3000" dirty="0">
              <a:solidFill>
                <a:srgbClr val="245630"/>
              </a:solidFill>
            </a:rPr>
            <a:t>O </a:t>
          </a:r>
          <a:r>
            <a:rPr lang="pt-BR" sz="3000" b="1" dirty="0">
              <a:solidFill>
                <a:srgbClr val="245630"/>
              </a:solidFill>
            </a:rPr>
            <a:t>mercado de capitais </a:t>
          </a:r>
          <a:r>
            <a:rPr lang="pt-BR" sz="3000" dirty="0">
              <a:solidFill>
                <a:srgbClr val="245630"/>
              </a:solidFill>
            </a:rPr>
            <a:t>pode atuar como um importante </a:t>
          </a:r>
          <a:r>
            <a:rPr lang="pt-BR" sz="3000" b="1" dirty="0">
              <a:solidFill>
                <a:srgbClr val="245630"/>
              </a:solidFill>
            </a:rPr>
            <a:t>indutor</a:t>
          </a:r>
          <a:r>
            <a:rPr lang="pt-BR" sz="3000" dirty="0">
              <a:solidFill>
                <a:srgbClr val="245630"/>
              </a:solidFill>
            </a:rPr>
            <a:t> do desenvolvimento sustentável, ao atrair capital privado para financiamento de projetos inovativos e de impacto</a:t>
          </a:r>
        </a:p>
      </dgm:t>
    </dgm:pt>
    <dgm:pt modelId="{EE7D625B-CBF7-4BA8-9E04-FD3418E7B922}" type="sibTrans" cxnId="{1C5B5DA1-5421-4CEE-9AEB-C2AAFEA353D4}">
      <dgm:prSet/>
      <dgm:spPr/>
      <dgm:t>
        <a:bodyPr/>
        <a:lstStyle/>
        <a:p>
          <a:endParaRPr lang="pt-BR"/>
        </a:p>
      </dgm:t>
    </dgm:pt>
    <dgm:pt modelId="{4CED957C-4E39-41D2-BF37-7F8439459084}" type="parTrans" cxnId="{1C5B5DA1-5421-4CEE-9AEB-C2AAFEA353D4}">
      <dgm:prSet/>
      <dgm:spPr/>
      <dgm:t>
        <a:bodyPr/>
        <a:lstStyle/>
        <a:p>
          <a:endParaRPr lang="pt-BR"/>
        </a:p>
      </dgm:t>
    </dgm:pt>
    <dgm:pt modelId="{29936B68-E15E-4AB0-AA53-3D02D74818DC}">
      <dgm:prSet phldrT="[Texto]"/>
      <dgm:spPr/>
      <dgm:t>
        <a:bodyPr/>
        <a:lstStyle/>
        <a:p>
          <a:endParaRPr lang="pt-BR" sz="2400" dirty="0"/>
        </a:p>
        <a:p>
          <a:endParaRPr lang="pt-BR" sz="2400" dirty="0"/>
        </a:p>
      </dgm:t>
    </dgm:pt>
    <dgm:pt modelId="{12F0904D-E137-4EBE-AD77-BBA87F2EE71F}" type="parTrans" cxnId="{45B00D12-1D88-4E04-B4E4-7B7C607B5600}">
      <dgm:prSet/>
      <dgm:spPr/>
      <dgm:t>
        <a:bodyPr/>
        <a:lstStyle/>
        <a:p>
          <a:endParaRPr lang="pt-BR"/>
        </a:p>
      </dgm:t>
    </dgm:pt>
    <dgm:pt modelId="{143B9DF8-7CA6-4E47-A204-157F8EF33B0C}" type="sibTrans" cxnId="{45B00D12-1D88-4E04-B4E4-7B7C607B5600}">
      <dgm:prSet/>
      <dgm:spPr/>
      <dgm:t>
        <a:bodyPr/>
        <a:lstStyle/>
        <a:p>
          <a:endParaRPr lang="pt-BR"/>
        </a:p>
      </dgm:t>
    </dgm:pt>
    <dgm:pt modelId="{04B9DB5E-4494-470F-9652-E4B4D79F73FE}">
      <dgm:prSet phldrT="[Texto]"/>
      <dgm:spPr/>
      <dgm:t>
        <a:bodyPr/>
        <a:lstStyle/>
        <a:p>
          <a:endParaRPr lang="pt-BR" sz="2400" dirty="0"/>
        </a:p>
      </dgm:t>
    </dgm:pt>
    <dgm:pt modelId="{C57625FB-9FA3-4134-A663-625FC7AC6ECE}" type="parTrans" cxnId="{BA995DDB-6F40-495E-AF96-41B598D2A5CF}">
      <dgm:prSet/>
      <dgm:spPr/>
      <dgm:t>
        <a:bodyPr/>
        <a:lstStyle/>
        <a:p>
          <a:endParaRPr lang="pt-BR"/>
        </a:p>
      </dgm:t>
    </dgm:pt>
    <dgm:pt modelId="{1EEC7DEE-0B0A-43FA-A92E-C77F9F489164}" type="sibTrans" cxnId="{BA995DDB-6F40-495E-AF96-41B598D2A5CF}">
      <dgm:prSet/>
      <dgm:spPr/>
      <dgm:t>
        <a:bodyPr/>
        <a:lstStyle/>
        <a:p>
          <a:endParaRPr lang="pt-BR"/>
        </a:p>
      </dgm:t>
    </dgm:pt>
    <dgm:pt modelId="{17D9EF99-B62A-4155-AD16-A6BE61F0A484}">
      <dgm:prSet/>
      <dgm:spPr/>
      <dgm:t>
        <a:bodyPr/>
        <a:lstStyle/>
        <a:p>
          <a:endParaRPr lang="pt-BR" sz="2400" dirty="0"/>
        </a:p>
      </dgm:t>
    </dgm:pt>
    <dgm:pt modelId="{159E2F78-1C27-4019-B479-2C2659A73588}" type="parTrans" cxnId="{AE671588-47D5-4CE5-AFC6-EB0698B95B47}">
      <dgm:prSet/>
      <dgm:spPr/>
      <dgm:t>
        <a:bodyPr/>
        <a:lstStyle/>
        <a:p>
          <a:endParaRPr lang="pt-BR"/>
        </a:p>
      </dgm:t>
    </dgm:pt>
    <dgm:pt modelId="{6660FF26-C92B-44AE-BA6F-F3623E20E753}" type="sibTrans" cxnId="{AE671588-47D5-4CE5-AFC6-EB0698B95B47}">
      <dgm:prSet/>
      <dgm:spPr/>
      <dgm:t>
        <a:bodyPr/>
        <a:lstStyle/>
        <a:p>
          <a:endParaRPr lang="pt-BR"/>
        </a:p>
      </dgm:t>
    </dgm:pt>
    <dgm:pt modelId="{5476E18B-52F1-4ABD-9488-EB2B07389541}" type="pres">
      <dgm:prSet presAssocID="{B959F081-06E1-4A82-969A-C1BA0A97FCF0}" presName="Name0" presStyleCnt="0">
        <dgm:presLayoutVars>
          <dgm:dir/>
          <dgm:animLvl val="lvl"/>
          <dgm:resizeHandles val="exact"/>
        </dgm:presLayoutVars>
      </dgm:prSet>
      <dgm:spPr/>
    </dgm:pt>
    <dgm:pt modelId="{8907E3A9-9D08-4652-97DC-23E4B1695DA4}" type="pres">
      <dgm:prSet presAssocID="{F49093E8-7C70-49E5-B01B-276B2BF67F99}" presName="compositeNode" presStyleCnt="0">
        <dgm:presLayoutVars>
          <dgm:bulletEnabled val="1"/>
        </dgm:presLayoutVars>
      </dgm:prSet>
      <dgm:spPr/>
    </dgm:pt>
    <dgm:pt modelId="{BBDBE739-DBA5-46BA-A242-7B3B0B23F838}" type="pres">
      <dgm:prSet presAssocID="{F49093E8-7C70-49E5-B01B-276B2BF67F99}" presName="bgRect" presStyleLbl="node1" presStyleIdx="0" presStyleCnt="2"/>
      <dgm:spPr/>
    </dgm:pt>
    <dgm:pt modelId="{9EBF2DF7-DEB8-4790-AFBB-DFF42EEDA184}" type="pres">
      <dgm:prSet presAssocID="{F49093E8-7C70-49E5-B01B-276B2BF67F99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6769A41A-7F60-49BE-B5AF-4677B9B0FAAB}" type="pres">
      <dgm:prSet presAssocID="{F49093E8-7C70-49E5-B01B-276B2BF67F99}" presName="childNode" presStyleLbl="node1" presStyleIdx="0" presStyleCnt="2">
        <dgm:presLayoutVars>
          <dgm:bulletEnabled val="1"/>
        </dgm:presLayoutVars>
      </dgm:prSet>
      <dgm:spPr/>
    </dgm:pt>
    <dgm:pt modelId="{006AD112-4AC3-4FDD-936B-BE5AFAB1C09C}" type="pres">
      <dgm:prSet presAssocID="{DA89A3BD-1549-403F-A7C8-5595B14F7FAD}" presName="hSp" presStyleCnt="0"/>
      <dgm:spPr/>
    </dgm:pt>
    <dgm:pt modelId="{BDC42141-099B-4E52-A7DB-8C50365400A5}" type="pres">
      <dgm:prSet presAssocID="{DA89A3BD-1549-403F-A7C8-5595B14F7FAD}" presName="vProcSp" presStyleCnt="0"/>
      <dgm:spPr/>
    </dgm:pt>
    <dgm:pt modelId="{BF655958-0141-4C1A-8A9F-ED90F9ADA8A0}" type="pres">
      <dgm:prSet presAssocID="{DA89A3BD-1549-403F-A7C8-5595B14F7FAD}" presName="vSp1" presStyleCnt="0"/>
      <dgm:spPr/>
    </dgm:pt>
    <dgm:pt modelId="{A7967FF6-CB9F-4EE4-8CB7-2D9EFB11FF7D}" type="pres">
      <dgm:prSet presAssocID="{DA89A3BD-1549-403F-A7C8-5595B14F7FAD}" presName="simulatedConn" presStyleLbl="solidFgAcc1" presStyleIdx="0" presStyleCnt="1"/>
      <dgm:spPr/>
    </dgm:pt>
    <dgm:pt modelId="{01EFBD50-CA6F-4253-A38D-8D47D0A23082}" type="pres">
      <dgm:prSet presAssocID="{DA89A3BD-1549-403F-A7C8-5595B14F7FAD}" presName="vSp2" presStyleCnt="0"/>
      <dgm:spPr/>
    </dgm:pt>
    <dgm:pt modelId="{B8F946E3-017B-4F5B-B84C-1F95D0565ADA}" type="pres">
      <dgm:prSet presAssocID="{DA89A3BD-1549-403F-A7C8-5595B14F7FAD}" presName="sibTrans" presStyleCnt="0"/>
      <dgm:spPr/>
    </dgm:pt>
    <dgm:pt modelId="{1CB0AE56-EE36-4136-9702-FBE685FAA7DF}" type="pres">
      <dgm:prSet presAssocID="{E2591514-9D33-4DA0-8012-F774ECCD6AEE}" presName="compositeNode" presStyleCnt="0">
        <dgm:presLayoutVars>
          <dgm:bulletEnabled val="1"/>
        </dgm:presLayoutVars>
      </dgm:prSet>
      <dgm:spPr/>
    </dgm:pt>
    <dgm:pt modelId="{2FB27C98-E8D3-43EA-B54D-00CFF8828B79}" type="pres">
      <dgm:prSet presAssocID="{E2591514-9D33-4DA0-8012-F774ECCD6AEE}" presName="bgRect" presStyleLbl="node1" presStyleIdx="1" presStyleCnt="2"/>
      <dgm:spPr/>
    </dgm:pt>
    <dgm:pt modelId="{925C7C56-A90A-4EEC-81BD-1BF5EEA3D1D4}" type="pres">
      <dgm:prSet presAssocID="{E2591514-9D33-4DA0-8012-F774ECCD6AEE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42C7438C-246C-4963-A2AC-0AC3C70F8184}" type="pres">
      <dgm:prSet presAssocID="{E2591514-9D33-4DA0-8012-F774ECCD6AEE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45B00D12-1D88-4E04-B4E4-7B7C607B5600}" srcId="{E2591514-9D33-4DA0-8012-F774ECCD6AEE}" destId="{29936B68-E15E-4AB0-AA53-3D02D74818DC}" srcOrd="2" destOrd="0" parTransId="{12F0904D-E137-4EBE-AD77-BBA87F2EE71F}" sibTransId="{143B9DF8-7CA6-4E47-A204-157F8EF33B0C}"/>
    <dgm:cxn modelId="{90414160-CE2B-478D-88BA-7BC21244F569}" type="presOf" srcId="{B959F081-06E1-4A82-969A-C1BA0A97FCF0}" destId="{5476E18B-52F1-4ABD-9488-EB2B07389541}" srcOrd="0" destOrd="0" presId="urn:microsoft.com/office/officeart/2005/8/layout/hProcess7"/>
    <dgm:cxn modelId="{47795C6F-6ECF-457E-848E-A832FE1C6BB1}" srcId="{B959F081-06E1-4A82-969A-C1BA0A97FCF0}" destId="{F49093E8-7C70-49E5-B01B-276B2BF67F99}" srcOrd="0" destOrd="0" parTransId="{B28D8A82-2CF8-49AF-A447-975945F9B9AD}" sibTransId="{DA89A3BD-1549-403F-A7C8-5595B14F7FAD}"/>
    <dgm:cxn modelId="{53A2E355-9466-48CB-92D0-C4BBDE6C8DB0}" type="presOf" srcId="{F49093E8-7C70-49E5-B01B-276B2BF67F99}" destId="{9EBF2DF7-DEB8-4790-AFBB-DFF42EEDA184}" srcOrd="1" destOrd="0" presId="urn:microsoft.com/office/officeart/2005/8/layout/hProcess7"/>
    <dgm:cxn modelId="{DA432D57-D6A7-424E-8E91-921A14BA72C9}" type="presOf" srcId="{17D9EF99-B62A-4155-AD16-A6BE61F0A484}" destId="{42C7438C-246C-4963-A2AC-0AC3C70F8184}" srcOrd="0" destOrd="1" presId="urn:microsoft.com/office/officeart/2005/8/layout/hProcess7"/>
    <dgm:cxn modelId="{06EA2458-1D30-417B-A5F9-872E740B8EF9}" srcId="{B959F081-06E1-4A82-969A-C1BA0A97FCF0}" destId="{E2591514-9D33-4DA0-8012-F774ECCD6AEE}" srcOrd="1" destOrd="0" parTransId="{0A082D2E-D444-4031-A5BC-11E38015817E}" sibTransId="{3AE7993F-A14C-4599-8633-E02FC00966B5}"/>
    <dgm:cxn modelId="{04376A78-0354-4D8C-888E-C6C1887B119F}" type="presOf" srcId="{E2591514-9D33-4DA0-8012-F774ECCD6AEE}" destId="{2FB27C98-E8D3-43EA-B54D-00CFF8828B79}" srcOrd="0" destOrd="0" presId="urn:microsoft.com/office/officeart/2005/8/layout/hProcess7"/>
    <dgm:cxn modelId="{AE671588-47D5-4CE5-AFC6-EB0698B95B47}" srcId="{E2591514-9D33-4DA0-8012-F774ECCD6AEE}" destId="{17D9EF99-B62A-4155-AD16-A6BE61F0A484}" srcOrd="1" destOrd="0" parTransId="{159E2F78-1C27-4019-B479-2C2659A73588}" sibTransId="{6660FF26-C92B-44AE-BA6F-F3623E20E753}"/>
    <dgm:cxn modelId="{33D13E8A-DF71-47FD-BC29-755F2CEF9393}" type="presOf" srcId="{FE2DBD81-7FB2-4DAC-AAFF-CA0674E72762}" destId="{6769A41A-7F60-49BE-B5AF-4677B9B0FAAB}" srcOrd="0" destOrd="0" presId="urn:microsoft.com/office/officeart/2005/8/layout/hProcess7"/>
    <dgm:cxn modelId="{A1B9918C-754F-49EA-963F-89D7661076F1}" type="presOf" srcId="{04B9DB5E-4494-470F-9652-E4B4D79F73FE}" destId="{42C7438C-246C-4963-A2AC-0AC3C70F8184}" srcOrd="0" destOrd="3" presId="urn:microsoft.com/office/officeart/2005/8/layout/hProcess7"/>
    <dgm:cxn modelId="{F778459C-F129-44B4-AB35-BAE69128E982}" type="presOf" srcId="{29936B68-E15E-4AB0-AA53-3D02D74818DC}" destId="{42C7438C-246C-4963-A2AC-0AC3C70F8184}" srcOrd="0" destOrd="2" presId="urn:microsoft.com/office/officeart/2005/8/layout/hProcess7"/>
    <dgm:cxn modelId="{1C5B5DA1-5421-4CEE-9AEB-C2AAFEA353D4}" srcId="{E2591514-9D33-4DA0-8012-F774ECCD6AEE}" destId="{A46FE17B-3861-4237-9642-EA85F293E307}" srcOrd="0" destOrd="0" parTransId="{4CED957C-4E39-41D2-BF37-7F8439459084}" sibTransId="{EE7D625B-CBF7-4BA8-9E04-FD3418E7B922}"/>
    <dgm:cxn modelId="{8A9BDFCC-86DF-4911-BF58-CA23BC16386F}" type="presOf" srcId="{A46FE17B-3861-4237-9642-EA85F293E307}" destId="{42C7438C-246C-4963-A2AC-0AC3C70F8184}" srcOrd="0" destOrd="0" presId="urn:microsoft.com/office/officeart/2005/8/layout/hProcess7"/>
    <dgm:cxn modelId="{A911CCD8-A123-4CAD-B5FB-9C98F96F7F03}" type="presOf" srcId="{F49093E8-7C70-49E5-B01B-276B2BF67F99}" destId="{BBDBE739-DBA5-46BA-A242-7B3B0B23F838}" srcOrd="0" destOrd="0" presId="urn:microsoft.com/office/officeart/2005/8/layout/hProcess7"/>
    <dgm:cxn modelId="{BA995DDB-6F40-495E-AF96-41B598D2A5CF}" srcId="{E2591514-9D33-4DA0-8012-F774ECCD6AEE}" destId="{04B9DB5E-4494-470F-9652-E4B4D79F73FE}" srcOrd="3" destOrd="0" parTransId="{C57625FB-9FA3-4134-A663-625FC7AC6ECE}" sibTransId="{1EEC7DEE-0B0A-43FA-A92E-C77F9F489164}"/>
    <dgm:cxn modelId="{FD7678DC-1384-41DE-96F9-3256A163A967}" srcId="{F49093E8-7C70-49E5-B01B-276B2BF67F99}" destId="{FE2DBD81-7FB2-4DAC-AAFF-CA0674E72762}" srcOrd="0" destOrd="0" parTransId="{E1903C35-3308-4C1B-879E-E580D0177BA0}" sibTransId="{D6176429-7A0A-4813-B148-483E2FCB65BF}"/>
    <dgm:cxn modelId="{BF18EDFE-D56D-4CB0-B822-025988A9FB76}" type="presOf" srcId="{E2591514-9D33-4DA0-8012-F774ECCD6AEE}" destId="{925C7C56-A90A-4EEC-81BD-1BF5EEA3D1D4}" srcOrd="1" destOrd="0" presId="urn:microsoft.com/office/officeart/2005/8/layout/hProcess7"/>
    <dgm:cxn modelId="{F2DEF69B-58B4-4044-A5E8-77FFD3B1AAA5}" type="presParOf" srcId="{5476E18B-52F1-4ABD-9488-EB2B07389541}" destId="{8907E3A9-9D08-4652-97DC-23E4B1695DA4}" srcOrd="0" destOrd="0" presId="urn:microsoft.com/office/officeart/2005/8/layout/hProcess7"/>
    <dgm:cxn modelId="{2907DC8F-5A4E-4692-81FC-76304762778F}" type="presParOf" srcId="{8907E3A9-9D08-4652-97DC-23E4B1695DA4}" destId="{BBDBE739-DBA5-46BA-A242-7B3B0B23F838}" srcOrd="0" destOrd="0" presId="urn:microsoft.com/office/officeart/2005/8/layout/hProcess7"/>
    <dgm:cxn modelId="{D85F7790-9592-4261-AB69-02139DBBE5AC}" type="presParOf" srcId="{8907E3A9-9D08-4652-97DC-23E4B1695DA4}" destId="{9EBF2DF7-DEB8-4790-AFBB-DFF42EEDA184}" srcOrd="1" destOrd="0" presId="urn:microsoft.com/office/officeart/2005/8/layout/hProcess7"/>
    <dgm:cxn modelId="{9193631A-A9F4-4912-AE94-1FB1051B79F2}" type="presParOf" srcId="{8907E3A9-9D08-4652-97DC-23E4B1695DA4}" destId="{6769A41A-7F60-49BE-B5AF-4677B9B0FAAB}" srcOrd="2" destOrd="0" presId="urn:microsoft.com/office/officeart/2005/8/layout/hProcess7"/>
    <dgm:cxn modelId="{C09144AA-C85D-4F3B-AF6B-48A3880283E6}" type="presParOf" srcId="{5476E18B-52F1-4ABD-9488-EB2B07389541}" destId="{006AD112-4AC3-4FDD-936B-BE5AFAB1C09C}" srcOrd="1" destOrd="0" presId="urn:microsoft.com/office/officeart/2005/8/layout/hProcess7"/>
    <dgm:cxn modelId="{5827BCEA-8BB9-49FC-8DD4-EFE5F2E31607}" type="presParOf" srcId="{5476E18B-52F1-4ABD-9488-EB2B07389541}" destId="{BDC42141-099B-4E52-A7DB-8C50365400A5}" srcOrd="2" destOrd="0" presId="urn:microsoft.com/office/officeart/2005/8/layout/hProcess7"/>
    <dgm:cxn modelId="{1DDCE8AD-D9A3-4020-836A-C63692E1A3C0}" type="presParOf" srcId="{BDC42141-099B-4E52-A7DB-8C50365400A5}" destId="{BF655958-0141-4C1A-8A9F-ED90F9ADA8A0}" srcOrd="0" destOrd="0" presId="urn:microsoft.com/office/officeart/2005/8/layout/hProcess7"/>
    <dgm:cxn modelId="{20DA37B4-9E41-4508-AAAC-5AF48601D722}" type="presParOf" srcId="{BDC42141-099B-4E52-A7DB-8C50365400A5}" destId="{A7967FF6-CB9F-4EE4-8CB7-2D9EFB11FF7D}" srcOrd="1" destOrd="0" presId="urn:microsoft.com/office/officeart/2005/8/layout/hProcess7"/>
    <dgm:cxn modelId="{35252FE8-040C-480B-8A88-531585CC69CB}" type="presParOf" srcId="{BDC42141-099B-4E52-A7DB-8C50365400A5}" destId="{01EFBD50-CA6F-4253-A38D-8D47D0A23082}" srcOrd="2" destOrd="0" presId="urn:microsoft.com/office/officeart/2005/8/layout/hProcess7"/>
    <dgm:cxn modelId="{93223C82-E77A-4F3A-A8C1-B0091EEDF711}" type="presParOf" srcId="{5476E18B-52F1-4ABD-9488-EB2B07389541}" destId="{B8F946E3-017B-4F5B-B84C-1F95D0565ADA}" srcOrd="3" destOrd="0" presId="urn:microsoft.com/office/officeart/2005/8/layout/hProcess7"/>
    <dgm:cxn modelId="{A91934B6-F8D2-4947-9F06-9FAE249E15FD}" type="presParOf" srcId="{5476E18B-52F1-4ABD-9488-EB2B07389541}" destId="{1CB0AE56-EE36-4136-9702-FBE685FAA7DF}" srcOrd="4" destOrd="0" presId="urn:microsoft.com/office/officeart/2005/8/layout/hProcess7"/>
    <dgm:cxn modelId="{DBC131DC-1F6C-451E-920C-972C4A84D448}" type="presParOf" srcId="{1CB0AE56-EE36-4136-9702-FBE685FAA7DF}" destId="{2FB27C98-E8D3-43EA-B54D-00CFF8828B79}" srcOrd="0" destOrd="0" presId="urn:microsoft.com/office/officeart/2005/8/layout/hProcess7"/>
    <dgm:cxn modelId="{7EF0897B-12E4-4D22-8E4C-E02763E515E4}" type="presParOf" srcId="{1CB0AE56-EE36-4136-9702-FBE685FAA7DF}" destId="{925C7C56-A90A-4EEC-81BD-1BF5EEA3D1D4}" srcOrd="1" destOrd="0" presId="urn:microsoft.com/office/officeart/2005/8/layout/hProcess7"/>
    <dgm:cxn modelId="{024AB2F0-1062-4C0E-8C6F-BD0179534528}" type="presParOf" srcId="{1CB0AE56-EE36-4136-9702-FBE685FAA7DF}" destId="{42C7438C-246C-4963-A2AC-0AC3C70F818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FD005-C1EA-49C6-A490-4D06320B43E6}" type="doc">
      <dgm:prSet loTypeId="urn:microsoft.com/office/officeart/2005/8/layout/gear1" loCatId="process" qsTypeId="urn:microsoft.com/office/officeart/2005/8/quickstyle/simple1" qsCatId="simple" csTypeId="urn:microsoft.com/office/officeart/2005/8/colors/accent0_2" csCatId="mainScheme" phldr="1"/>
      <dgm:spPr/>
    </dgm:pt>
    <dgm:pt modelId="{DBFA609D-2B74-47C2-8298-3043AD21D196}">
      <dgm:prSet phldrT="[Texto]"/>
      <dgm:spPr/>
      <dgm:t>
        <a:bodyPr/>
        <a:lstStyle/>
        <a:p>
          <a:r>
            <a:rPr lang="pt-BR" dirty="0"/>
            <a:t>Agenda 2030 ONU (ODS):</a:t>
          </a:r>
        </a:p>
        <a:p>
          <a:r>
            <a:rPr lang="pt-BR" b="1" dirty="0"/>
            <a:t>US$ 2,5 trilhões/ano</a:t>
          </a:r>
        </a:p>
      </dgm:t>
    </dgm:pt>
    <dgm:pt modelId="{55538292-31DA-4ED3-92A0-EBDDF5A89FBD}" type="parTrans" cxnId="{D3B3E579-6E63-4C86-BEE4-77B45ADD10F8}">
      <dgm:prSet/>
      <dgm:spPr/>
      <dgm:t>
        <a:bodyPr/>
        <a:lstStyle/>
        <a:p>
          <a:endParaRPr lang="pt-BR"/>
        </a:p>
      </dgm:t>
    </dgm:pt>
    <dgm:pt modelId="{B148E2DB-0492-41D4-94C8-66CC48966DC0}" type="sibTrans" cxnId="{D3B3E579-6E63-4C86-BEE4-77B45ADD10F8}">
      <dgm:prSet/>
      <dgm:spPr/>
      <dgm:t>
        <a:bodyPr/>
        <a:lstStyle/>
        <a:p>
          <a:endParaRPr lang="pt-BR"/>
        </a:p>
      </dgm:t>
    </dgm:pt>
    <dgm:pt modelId="{96F630F4-9BF1-4F88-8070-D5D03E988880}" type="pres">
      <dgm:prSet presAssocID="{A96FD005-C1EA-49C6-A490-4D06320B43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A2F3A85-2AE5-4858-8D5B-2A56476DAF16}" type="pres">
      <dgm:prSet presAssocID="{DBFA609D-2B74-47C2-8298-3043AD21D196}" presName="gear1" presStyleLbl="node1" presStyleIdx="0" presStyleCnt="1">
        <dgm:presLayoutVars>
          <dgm:chMax val="1"/>
          <dgm:bulletEnabled val="1"/>
        </dgm:presLayoutVars>
      </dgm:prSet>
      <dgm:spPr/>
    </dgm:pt>
    <dgm:pt modelId="{8439D2E6-3FAB-4B4D-A879-CFECA36A392D}" type="pres">
      <dgm:prSet presAssocID="{DBFA609D-2B74-47C2-8298-3043AD21D196}" presName="gear1srcNode" presStyleLbl="node1" presStyleIdx="0" presStyleCnt="1"/>
      <dgm:spPr/>
    </dgm:pt>
    <dgm:pt modelId="{97BDE901-05EB-4EAF-8D93-849DAFDB7FE6}" type="pres">
      <dgm:prSet presAssocID="{DBFA609D-2B74-47C2-8298-3043AD21D196}" presName="gear1dstNode" presStyleLbl="node1" presStyleIdx="0" presStyleCnt="1"/>
      <dgm:spPr/>
    </dgm:pt>
    <dgm:pt modelId="{BF61F515-F8D4-4467-A9F9-A627D2178B64}" type="pres">
      <dgm:prSet presAssocID="{B148E2DB-0492-41D4-94C8-66CC48966DC0}" presName="connector1" presStyleLbl="sibTrans2D1" presStyleIdx="0" presStyleCnt="1" custLinFactNeighborY="-2690"/>
      <dgm:spPr/>
    </dgm:pt>
  </dgm:ptLst>
  <dgm:cxnLst>
    <dgm:cxn modelId="{C3CB450C-EA95-4D60-B530-562118BCCAE4}" type="presOf" srcId="{DBFA609D-2B74-47C2-8298-3043AD21D196}" destId="{9A2F3A85-2AE5-4858-8D5B-2A56476DAF16}" srcOrd="0" destOrd="0" presId="urn:microsoft.com/office/officeart/2005/8/layout/gear1"/>
    <dgm:cxn modelId="{BB26FB1C-89C7-4AE7-923A-ACA3A24221C8}" type="presOf" srcId="{DBFA609D-2B74-47C2-8298-3043AD21D196}" destId="{97BDE901-05EB-4EAF-8D93-849DAFDB7FE6}" srcOrd="2" destOrd="0" presId="urn:microsoft.com/office/officeart/2005/8/layout/gear1"/>
    <dgm:cxn modelId="{D3B3E579-6E63-4C86-BEE4-77B45ADD10F8}" srcId="{A96FD005-C1EA-49C6-A490-4D06320B43E6}" destId="{DBFA609D-2B74-47C2-8298-3043AD21D196}" srcOrd="0" destOrd="0" parTransId="{55538292-31DA-4ED3-92A0-EBDDF5A89FBD}" sibTransId="{B148E2DB-0492-41D4-94C8-66CC48966DC0}"/>
    <dgm:cxn modelId="{2299BBB3-BF9E-4E40-B678-17E7980E254B}" type="presOf" srcId="{DBFA609D-2B74-47C2-8298-3043AD21D196}" destId="{8439D2E6-3FAB-4B4D-A879-CFECA36A392D}" srcOrd="1" destOrd="0" presId="urn:microsoft.com/office/officeart/2005/8/layout/gear1"/>
    <dgm:cxn modelId="{A6C861CB-849D-4934-AFA2-5BE525B25E7A}" type="presOf" srcId="{B148E2DB-0492-41D4-94C8-66CC48966DC0}" destId="{BF61F515-F8D4-4467-A9F9-A627D2178B64}" srcOrd="0" destOrd="0" presId="urn:microsoft.com/office/officeart/2005/8/layout/gear1"/>
    <dgm:cxn modelId="{EC108ADC-ECF5-49A0-87F5-4A64BE8DFE7F}" type="presOf" srcId="{A96FD005-C1EA-49C6-A490-4D06320B43E6}" destId="{96F630F4-9BF1-4F88-8070-D5D03E988880}" srcOrd="0" destOrd="0" presId="urn:microsoft.com/office/officeart/2005/8/layout/gear1"/>
    <dgm:cxn modelId="{0581B83F-8793-4459-A90C-74F068EF9EBB}" type="presParOf" srcId="{96F630F4-9BF1-4F88-8070-D5D03E988880}" destId="{9A2F3A85-2AE5-4858-8D5B-2A56476DAF16}" srcOrd="0" destOrd="0" presId="urn:microsoft.com/office/officeart/2005/8/layout/gear1"/>
    <dgm:cxn modelId="{C1800F57-B94E-4DA1-A564-FE371AA9DD84}" type="presParOf" srcId="{96F630F4-9BF1-4F88-8070-D5D03E988880}" destId="{8439D2E6-3FAB-4B4D-A879-CFECA36A392D}" srcOrd="1" destOrd="0" presId="urn:microsoft.com/office/officeart/2005/8/layout/gear1"/>
    <dgm:cxn modelId="{DA3DB6B2-9315-4C01-B65B-91B60BBB0BCF}" type="presParOf" srcId="{96F630F4-9BF1-4F88-8070-D5D03E988880}" destId="{97BDE901-05EB-4EAF-8D93-849DAFDB7FE6}" srcOrd="2" destOrd="0" presId="urn:microsoft.com/office/officeart/2005/8/layout/gear1"/>
    <dgm:cxn modelId="{538CA089-650F-43E7-A8F5-5EF3093970C8}" type="presParOf" srcId="{96F630F4-9BF1-4F88-8070-D5D03E988880}" destId="{BF61F515-F8D4-4467-A9F9-A627D2178B64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F8B8F-52CE-4447-BCE2-51F0C97738CB}">
      <dsp:nvSpPr>
        <dsp:cNvPr id="0" name=""/>
        <dsp:cNvSpPr/>
      </dsp:nvSpPr>
      <dsp:spPr>
        <a:xfrm>
          <a:off x="3955" y="269595"/>
          <a:ext cx="2378405" cy="6343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Debênture</a:t>
          </a:r>
          <a:r>
            <a:rPr lang="en-GB" sz="1500" kern="1200" dirty="0"/>
            <a:t>-Verde (green bonds) </a:t>
          </a:r>
          <a:endParaRPr lang="pt-BR" sz="1500" kern="1200" dirty="0"/>
        </a:p>
      </dsp:txBody>
      <dsp:txXfrm>
        <a:off x="3955" y="269595"/>
        <a:ext cx="2378405" cy="634368"/>
      </dsp:txXfrm>
    </dsp:sp>
    <dsp:sp modelId="{2A79C5DC-A451-4D83-ACA7-184BA16E6755}">
      <dsp:nvSpPr>
        <dsp:cNvPr id="0" name=""/>
        <dsp:cNvSpPr/>
      </dsp:nvSpPr>
      <dsp:spPr>
        <a:xfrm>
          <a:off x="3955" y="903964"/>
          <a:ext cx="2378405" cy="46939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358775" lvl="1" indent="-187325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t-BR" sz="1500" b="0" i="0" kern="1200" dirty="0"/>
            <a:t>Títulos de dívida privada</a:t>
          </a:r>
          <a:endParaRPr lang="pt-BR" sz="1500" b="1" kern="1200" dirty="0"/>
        </a:p>
        <a:p>
          <a:pPr marL="358775" lvl="1" indent="-187325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t-BR" sz="1500" b="0" i="0" kern="1200" dirty="0"/>
            <a:t>Utilizados para  captar de recursos com o objetivo de implantar ou refinanciar projetos que impactem positivamente o meio ambiente ou amenizem os efeitos negativos das mudanças climáticas. </a:t>
          </a:r>
          <a:endParaRPr lang="pt-BR" sz="1500" b="1" kern="1200" dirty="0"/>
        </a:p>
        <a:p>
          <a:pPr marL="358775" lvl="1" indent="-187325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t-BR" sz="1500" b="0" i="0" kern="1200" dirty="0"/>
            <a:t>Financiamento de longo prazo, normalmente destinado a investidores institucionais.</a:t>
          </a:r>
          <a:endParaRPr lang="pt-BR" sz="1500" b="1" kern="1200" dirty="0"/>
        </a:p>
        <a:p>
          <a:pPr marL="358775" lvl="1" indent="-187325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t-BR" sz="1500" b="0" i="0" kern="1200" dirty="0">
              <a:solidFill>
                <a:schemeClr val="accent4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Certificação, transparência e monitoramento</a:t>
          </a:r>
          <a:endParaRPr lang="pt-BR" sz="1500" b="1" kern="1200" dirty="0"/>
        </a:p>
      </dsp:txBody>
      <dsp:txXfrm>
        <a:off x="3955" y="903964"/>
        <a:ext cx="2378405" cy="4693950"/>
      </dsp:txXfrm>
    </dsp:sp>
    <dsp:sp modelId="{E3A765FF-475C-41E9-BAD1-6BF66483733A}">
      <dsp:nvSpPr>
        <dsp:cNvPr id="0" name=""/>
        <dsp:cNvSpPr/>
      </dsp:nvSpPr>
      <dsp:spPr>
        <a:xfrm>
          <a:off x="2715337" y="269595"/>
          <a:ext cx="2378405" cy="6343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CRA – </a:t>
          </a:r>
          <a:r>
            <a:rPr lang="en-GB" sz="1500" kern="1200" dirty="0" err="1"/>
            <a:t>Lastro</a:t>
          </a:r>
          <a:r>
            <a:rPr lang="en-GB" sz="1500" kern="1200" dirty="0"/>
            <a:t> (Lei 11.076, 14.430 e RCVM 60):</a:t>
          </a:r>
          <a:endParaRPr lang="pt-BR" sz="1500" kern="1200" dirty="0"/>
        </a:p>
      </dsp:txBody>
      <dsp:txXfrm>
        <a:off x="2715337" y="269595"/>
        <a:ext cx="2378405" cy="634368"/>
      </dsp:txXfrm>
    </dsp:sp>
    <dsp:sp modelId="{E0D4AA05-392C-4AE5-A4B9-E84FDFB71A42}">
      <dsp:nvSpPr>
        <dsp:cNvPr id="0" name=""/>
        <dsp:cNvSpPr/>
      </dsp:nvSpPr>
      <dsp:spPr>
        <a:xfrm>
          <a:off x="2715337" y="903964"/>
          <a:ext cx="2378405" cy="46939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271463" lvl="1" indent="-1571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kern="1200" dirty="0"/>
            <a:t>Títulos de RF lastreados em recebíveis do agronegócio (</a:t>
          </a:r>
          <a:r>
            <a:rPr lang="pt-BR" sz="1500" b="0" i="0" kern="1200" dirty="0" err="1"/>
            <a:t>ex</a:t>
          </a:r>
          <a:r>
            <a:rPr lang="pt-BR" sz="1500" b="0" i="0" kern="1200" dirty="0"/>
            <a:t>: CPR; CPR-Verde).</a:t>
          </a:r>
          <a:endParaRPr lang="pt-BR" sz="1500" kern="1200" dirty="0"/>
        </a:p>
        <a:p>
          <a:pPr marL="271463" lvl="1" indent="-1571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kern="1200" dirty="0"/>
            <a:t>Antecipação de recebíveis </a:t>
          </a:r>
          <a:r>
            <a:rPr lang="pt-BR" sz="1500" kern="1200" dirty="0"/>
            <a:t>aos produtores rurais.</a:t>
          </a:r>
        </a:p>
        <a:p>
          <a:pPr marL="273050" lvl="1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/>
            <a:t>Emitido pelas Cias </a:t>
          </a:r>
          <a:r>
            <a:rPr lang="pt-BR" sz="1500" b="1" kern="1200" dirty="0" err="1"/>
            <a:t>Securitizadoras</a:t>
          </a:r>
          <a:r>
            <a:rPr lang="pt-BR" sz="1500" kern="1200" dirty="0"/>
            <a:t>.	</a:t>
          </a:r>
        </a:p>
        <a:p>
          <a:pPr marL="273050" lvl="1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Isenção Fiscal</a:t>
          </a:r>
        </a:p>
        <a:p>
          <a:pPr marL="273050" lvl="1" indent="-1809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/>
            <a:t>CRA-Verde</a:t>
          </a:r>
          <a:r>
            <a:rPr lang="pt-BR" sz="1500" kern="1200" dirty="0"/>
            <a:t>: recursos são </a:t>
          </a:r>
          <a:r>
            <a:rPr lang="pt-BR" sz="1500" b="1" kern="1200" dirty="0"/>
            <a:t>destinados</a:t>
          </a:r>
          <a:r>
            <a:rPr lang="pt-BR" sz="1500" kern="1200" dirty="0"/>
            <a:t> </a:t>
          </a:r>
          <a:r>
            <a:rPr lang="pt-BR" sz="1500" b="1" kern="1200" dirty="0"/>
            <a:t>exclusivamente</a:t>
          </a:r>
          <a:r>
            <a:rPr lang="pt-BR" sz="1500" kern="1200" dirty="0"/>
            <a:t> para atividades de impacto ambiental/climático positivo</a:t>
          </a:r>
          <a:r>
            <a:rPr lang="pt-BR" sz="1500" b="0" i="0" kern="1200" dirty="0"/>
            <a:t>. </a:t>
          </a:r>
          <a:endParaRPr lang="pt-BR" sz="1500" kern="1200" dirty="0"/>
        </a:p>
        <a:p>
          <a:pPr marL="273050" lvl="1" indent="-1809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kern="1200" dirty="0">
              <a:solidFill>
                <a:schemeClr val="accent4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Certificação, transparência e monitoramento</a:t>
          </a:r>
          <a:endParaRPr lang="pt-BR" sz="15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715337" y="903964"/>
        <a:ext cx="2378405" cy="4693950"/>
      </dsp:txXfrm>
    </dsp:sp>
    <dsp:sp modelId="{0C56B728-3A43-45BC-8F4E-B316649675C4}">
      <dsp:nvSpPr>
        <dsp:cNvPr id="0" name=""/>
        <dsp:cNvSpPr/>
      </dsp:nvSpPr>
      <dsp:spPr>
        <a:xfrm>
          <a:off x="5426718" y="269595"/>
          <a:ext cx="2378405" cy="6343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FIAGRO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(Lei 8.668 e RCVM 39):</a:t>
          </a:r>
          <a:endParaRPr lang="pt-BR" sz="1500" kern="1200" dirty="0"/>
        </a:p>
      </dsp:txBody>
      <dsp:txXfrm>
        <a:off x="5426718" y="269595"/>
        <a:ext cx="2378405" cy="634368"/>
      </dsp:txXfrm>
    </dsp:sp>
    <dsp:sp modelId="{1651DC53-CE52-4246-808B-75FA0109E4EC}">
      <dsp:nvSpPr>
        <dsp:cNvPr id="0" name=""/>
        <dsp:cNvSpPr/>
      </dsp:nvSpPr>
      <dsp:spPr>
        <a:xfrm>
          <a:off x="5426718" y="903964"/>
          <a:ext cx="2378405" cy="46939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273050" lvl="1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kern="1200" dirty="0"/>
            <a:t>Novo </a:t>
          </a:r>
          <a:r>
            <a:rPr lang="pt-BR" sz="1500" kern="1200" dirty="0"/>
            <a:t>tipo</a:t>
          </a:r>
          <a:r>
            <a:rPr lang="pt-BR" sz="1500" b="0" i="0" kern="1200" dirty="0"/>
            <a:t> de fundo de investimento</a:t>
          </a:r>
          <a:endParaRPr lang="pt-BR" sz="1500" kern="1200" dirty="0"/>
        </a:p>
        <a:p>
          <a:pPr marL="273050" lvl="2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Imóveis e terras (</a:t>
          </a:r>
          <a:r>
            <a:rPr lang="pt-BR" sz="1500" b="1" kern="1200" dirty="0"/>
            <a:t>Recuperação de pastagens</a:t>
          </a:r>
          <a:r>
            <a:rPr lang="pt-BR" sz="1500" kern="1200" dirty="0"/>
            <a:t>)</a:t>
          </a:r>
        </a:p>
        <a:p>
          <a:pPr marL="273050" lvl="3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pt-BR" sz="1500" kern="1200" dirty="0"/>
            <a:t>Direitos creditórios (CPR, CDCA, CDA/WA) </a:t>
          </a:r>
        </a:p>
        <a:p>
          <a:pPr marL="514350" lvl="3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/>
            <a:t>CRA</a:t>
          </a:r>
          <a:r>
            <a:rPr lang="pt-BR" sz="1500" kern="1200" dirty="0"/>
            <a:t> </a:t>
          </a:r>
        </a:p>
        <a:p>
          <a:pPr marL="514350" lvl="3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/>
            <a:t>CPR-Verde</a:t>
          </a:r>
          <a:endParaRPr lang="pt-BR" sz="1500" kern="1200" dirty="0"/>
        </a:p>
        <a:p>
          <a:pPr marL="273050" lvl="3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Participações societárias</a:t>
          </a:r>
        </a:p>
        <a:p>
          <a:pPr marL="273050" lvl="1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Isenção Fiscal</a:t>
          </a:r>
        </a:p>
        <a:p>
          <a:pPr marL="273050" lvl="1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Administrador/Gestor</a:t>
          </a:r>
        </a:p>
        <a:p>
          <a:pPr marL="273050" lvl="1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kern="1200" dirty="0">
              <a:solidFill>
                <a:schemeClr val="accent4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Certificação, transparência e monitoramento</a:t>
          </a:r>
          <a:r>
            <a:rPr lang="pt-BR" sz="15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. </a:t>
          </a:r>
          <a:endParaRPr lang="pt-BR" sz="1500" kern="1200" dirty="0"/>
        </a:p>
      </dsp:txBody>
      <dsp:txXfrm>
        <a:off x="5426718" y="903964"/>
        <a:ext cx="2378405" cy="4693950"/>
      </dsp:txXfrm>
    </dsp:sp>
    <dsp:sp modelId="{3F8E6C0C-28AE-48CF-A19B-10A14BD282FD}">
      <dsp:nvSpPr>
        <dsp:cNvPr id="0" name=""/>
        <dsp:cNvSpPr/>
      </dsp:nvSpPr>
      <dsp:spPr>
        <a:xfrm>
          <a:off x="8138100" y="269595"/>
          <a:ext cx="2378405" cy="6343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CROWDFUNDING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(RCVM 88)</a:t>
          </a:r>
        </a:p>
      </dsp:txBody>
      <dsp:txXfrm>
        <a:off x="8138100" y="269595"/>
        <a:ext cx="2378405" cy="634368"/>
      </dsp:txXfrm>
    </dsp:sp>
    <dsp:sp modelId="{18FD9C7F-6B23-41FA-9930-CDFC041E4486}">
      <dsp:nvSpPr>
        <dsp:cNvPr id="0" name=""/>
        <dsp:cNvSpPr/>
      </dsp:nvSpPr>
      <dsp:spPr>
        <a:xfrm>
          <a:off x="8138100" y="903964"/>
          <a:ext cx="2378405" cy="46939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/>
            <a:t>Mecanismo desburocratizado e célere de captação de recursos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/>
            <a:t>Sociedade Empresária de Pequeno Porte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/>
            <a:t>Volume máx. R$  15 milhões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/>
            <a:t>Produtores rurais já estão emitindo CPR via </a:t>
          </a:r>
          <a:r>
            <a:rPr lang="pt-BR" sz="1500" b="1" kern="1200" dirty="0" err="1"/>
            <a:t>crowdfunding</a:t>
          </a:r>
          <a:r>
            <a:rPr lang="pt-BR" sz="1500" kern="1200" dirty="0"/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Plataforma Eletrônica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kern="1200" dirty="0">
              <a:solidFill>
                <a:schemeClr val="accent4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Certificação, transparência e monitoramento. </a:t>
          </a:r>
        </a:p>
      </dsp:txBody>
      <dsp:txXfrm>
        <a:off x="8138100" y="903964"/>
        <a:ext cx="2378405" cy="4693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BE739-DBA5-46BA-A242-7B3B0B23F838}">
      <dsp:nvSpPr>
        <dsp:cNvPr id="0" name=""/>
        <dsp:cNvSpPr/>
      </dsp:nvSpPr>
      <dsp:spPr>
        <a:xfrm>
          <a:off x="1847" y="0"/>
          <a:ext cx="4705768" cy="4614529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Transição</a:t>
          </a:r>
        </a:p>
      </dsp:txBody>
      <dsp:txXfrm rot="16200000">
        <a:off x="-1419532" y="1421380"/>
        <a:ext cx="3783914" cy="941153"/>
      </dsp:txXfrm>
    </dsp:sp>
    <dsp:sp modelId="{6769A41A-7F60-49BE-B5AF-4677B9B0FAAB}">
      <dsp:nvSpPr>
        <dsp:cNvPr id="0" name=""/>
        <dsp:cNvSpPr/>
      </dsp:nvSpPr>
      <dsp:spPr>
        <a:xfrm>
          <a:off x="943001" y="0"/>
          <a:ext cx="3505797" cy="46145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Transição para economia sustentável é um processo que demanda </a:t>
          </a:r>
          <a:r>
            <a:rPr lang="pt-BR" sz="3500" b="1" kern="1200" dirty="0">
              <a:solidFill>
                <a:schemeClr val="bg1"/>
              </a:solidFill>
            </a:rPr>
            <a:t>tempo </a:t>
          </a:r>
          <a:r>
            <a:rPr lang="pt-BR" sz="3500" b="0" kern="1200" dirty="0">
              <a:solidFill>
                <a:schemeClr val="bg1"/>
              </a:solidFill>
            </a:rPr>
            <a:t>e</a:t>
          </a:r>
          <a:r>
            <a:rPr lang="pt-BR" sz="3500" b="1" kern="1200" dirty="0">
              <a:solidFill>
                <a:schemeClr val="bg1"/>
              </a:solidFill>
            </a:rPr>
            <a:t> financiamento de longo prazo</a:t>
          </a:r>
          <a:endParaRPr lang="pt-BR" sz="3500" kern="1200" dirty="0">
            <a:solidFill>
              <a:schemeClr val="bg1"/>
            </a:solidFill>
          </a:endParaRPr>
        </a:p>
      </dsp:txBody>
      <dsp:txXfrm>
        <a:off x="943001" y="0"/>
        <a:ext cx="3505797" cy="4614529"/>
      </dsp:txXfrm>
    </dsp:sp>
    <dsp:sp modelId="{2FB27C98-E8D3-43EA-B54D-00CFF8828B79}">
      <dsp:nvSpPr>
        <dsp:cNvPr id="0" name=""/>
        <dsp:cNvSpPr/>
      </dsp:nvSpPr>
      <dsp:spPr>
        <a:xfrm>
          <a:off x="4872317" y="0"/>
          <a:ext cx="4705768" cy="4614529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Taxonomia Única Oficial </a:t>
          </a:r>
        </a:p>
      </dsp:txBody>
      <dsp:txXfrm rot="16200000">
        <a:off x="3450937" y="1421380"/>
        <a:ext cx="3783914" cy="941153"/>
      </dsp:txXfrm>
    </dsp:sp>
    <dsp:sp modelId="{A7967FF6-CB9F-4EE4-8CB7-2D9EFB11FF7D}">
      <dsp:nvSpPr>
        <dsp:cNvPr id="0" name=""/>
        <dsp:cNvSpPr/>
      </dsp:nvSpPr>
      <dsp:spPr>
        <a:xfrm rot="5400000">
          <a:off x="4556596" y="3604988"/>
          <a:ext cx="678500" cy="70586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7438C-246C-4963-A2AC-0AC3C70F8184}">
      <dsp:nvSpPr>
        <dsp:cNvPr id="0" name=""/>
        <dsp:cNvSpPr/>
      </dsp:nvSpPr>
      <dsp:spPr>
        <a:xfrm>
          <a:off x="5813471" y="0"/>
          <a:ext cx="3505797" cy="46145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rgbClr val="245630"/>
              </a:solidFill>
            </a:rPr>
            <a:t>O </a:t>
          </a:r>
          <a:r>
            <a:rPr lang="pt-BR" sz="3000" b="1" kern="1200" dirty="0">
              <a:solidFill>
                <a:srgbClr val="245630"/>
              </a:solidFill>
            </a:rPr>
            <a:t>mercado de capitais </a:t>
          </a:r>
          <a:r>
            <a:rPr lang="pt-BR" sz="3000" kern="1200" dirty="0">
              <a:solidFill>
                <a:srgbClr val="245630"/>
              </a:solidFill>
            </a:rPr>
            <a:t>pode atuar como um importante </a:t>
          </a:r>
          <a:r>
            <a:rPr lang="pt-BR" sz="3000" b="1" kern="1200" dirty="0">
              <a:solidFill>
                <a:srgbClr val="245630"/>
              </a:solidFill>
            </a:rPr>
            <a:t>indutor</a:t>
          </a:r>
          <a:r>
            <a:rPr lang="pt-BR" sz="3000" kern="1200" dirty="0">
              <a:solidFill>
                <a:srgbClr val="245630"/>
              </a:solidFill>
            </a:rPr>
            <a:t> do desenvolvimento sustentável, ao atrair capital privado para financiamento de projetos inovativos e de impacto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5813471" y="0"/>
        <a:ext cx="3505797" cy="4614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F3A85-2AE5-4858-8D5B-2A56476DAF16}">
      <dsp:nvSpPr>
        <dsp:cNvPr id="0" name=""/>
        <dsp:cNvSpPr/>
      </dsp:nvSpPr>
      <dsp:spPr>
        <a:xfrm>
          <a:off x="1117255" y="985447"/>
          <a:ext cx="2167983" cy="2167983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Agenda 2030 ONU (ODS):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US$ 2,5 trilhões/ano</a:t>
          </a:r>
        </a:p>
      </dsp:txBody>
      <dsp:txXfrm>
        <a:off x="1553116" y="1493287"/>
        <a:ext cx="1296261" cy="1114388"/>
      </dsp:txXfrm>
    </dsp:sp>
    <dsp:sp modelId="{BF61F515-F8D4-4467-A9F9-A627D2178B64}">
      <dsp:nvSpPr>
        <dsp:cNvPr id="0" name=""/>
        <dsp:cNvSpPr/>
      </dsp:nvSpPr>
      <dsp:spPr>
        <a:xfrm>
          <a:off x="1210378" y="548234"/>
          <a:ext cx="2666619" cy="2666619"/>
        </a:xfrm>
        <a:prstGeom prst="circularArrow">
          <a:avLst>
            <a:gd name="adj1" fmla="val 4878"/>
            <a:gd name="adj2" fmla="val 312630"/>
            <a:gd name="adj3" fmla="val 3123531"/>
            <a:gd name="adj4" fmla="val 15247547"/>
            <a:gd name="adj5" fmla="val 569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738FE-595A-4459-9F67-6F4A48B28B55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2625" y="4779963"/>
            <a:ext cx="54546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B1AF-AE48-4433-9152-398ED2E11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65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26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62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33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10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critérios de adoção voluntária emanados de instituições não governamentais, como a </a:t>
            </a:r>
            <a:r>
              <a:rPr lang="pt-BR" sz="1200" dirty="0" err="1"/>
              <a:t>Climate</a:t>
            </a:r>
            <a:r>
              <a:rPr lang="pt-BR" sz="1200" dirty="0"/>
              <a:t> Bonds </a:t>
            </a:r>
            <a:r>
              <a:rPr lang="pt-BR" sz="1200" dirty="0" err="1"/>
              <a:t>Initiative</a:t>
            </a:r>
            <a:r>
              <a:rPr lang="pt-BR" sz="1200" dirty="0"/>
              <a:t>, que fornece certificação para emissões de dívidas que estejam em consonância com seus padrões ambientais/climáticos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garantir que o Brasil responda aos desafios da crise climática</a:t>
            </a: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Por exemplo, as atividades da agropecuária - segmento de maior emissão de GEE após atividades de desmatamento e degradação florestal – </a:t>
            </a:r>
            <a:r>
              <a:rPr lang="pt-BR" b="1" dirty="0"/>
              <a:t>têm muito a contribuir se forem incluídas num plano de transição de emissões do país com sua respectiva taxonomia</a:t>
            </a:r>
            <a:r>
              <a:rPr lang="pt-BR" dirty="0"/>
              <a:t>. O Brasil possui estudos e tecnologias identificados de práticas avançadas nesse segmento econômico, como as previstas no âmbito do Plano ABC+48 e desenvolvidas pela Embrapa. Porém, seria essencial estabelecer os critérios técnicos de uma forma consistente com uma trajetória a neutralidade climática e regeneração ambiental, com metas intermediárias robustas e críveis.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34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No futuro, pode-se pensar em estabelecer </a:t>
            </a:r>
            <a:r>
              <a:rPr lang="pt-BR" sz="1200" b="1" dirty="0"/>
              <a:t>limites</a:t>
            </a:r>
            <a:r>
              <a:rPr lang="pt-BR" sz="1200" dirty="0"/>
              <a:t> quantitativos para aplicação de rotulagem fundos – enquadramento da carteira como ASG.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garantir que o Brasil responda aos desafios da crise climática</a:t>
            </a: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Por exemplo, as atividades da agropecuária - segmento de maior emissão de GEE após atividades de desmatamento e degradação florestal – </a:t>
            </a:r>
            <a:r>
              <a:rPr lang="pt-BR" b="1" dirty="0"/>
              <a:t>têm muito a contribuir se forem incluídas num plano de transição de emissões do país com sua respectiva taxonomia</a:t>
            </a:r>
            <a:r>
              <a:rPr lang="pt-BR" dirty="0"/>
              <a:t>. O Brasil possui estudos e tecnologias identificados de práticas avançadas nesse segmento econômico, como as previstas no âmbito do Plano ABC+48 e desenvolvidas pela Embrapa. Porém, seria essencial estabelecer os critérios técnicos de uma forma consistente com uma trajetória a neutralidade climática e regeneração ambiental, com metas intermediárias robustas e críveis.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82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56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BR" sz="1800" b="0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8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5E26-2D0E-4FC5-B0AF-9E7601C928E6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05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FD64-D7B8-42DF-B0CD-03CC65791A45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7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A2C-8EDD-49F1-8D50-BC835091C20D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140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79C5-9D06-49E2-A4F4-E016D0F0EFAA}" type="datetime1">
              <a:rPr lang="pt-BR" smtClean="0"/>
              <a:t>05/06/2023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02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BA02-4DEA-4CFE-A516-1A57958A6AE8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6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A63F-9A48-4BF2-B0B8-32684D48C9C3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89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35A0-3E5D-41F9-A2FB-9437987218A5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3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02B2-03F0-4BE8-A8A7-EA54FAADEA7E}" type="datetime1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35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4ED9-7C12-48B5-AFEC-D801B1343384}" type="datetime1">
              <a:rPr lang="pt-BR" smtClean="0"/>
              <a:t>05/06/2023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85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4D82-D769-4B20-8422-8C6F68C01886}" type="datetime1">
              <a:rPr lang="pt-BR" smtClean="0"/>
              <a:t>05/06/2023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781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3D12-BC73-4564-8C7B-002A20DE55F6}" type="datetime1">
              <a:rPr lang="pt-BR" smtClean="0"/>
              <a:t>05/06/2023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7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ABF2-AD71-4C20-A249-BDB0BA52A0CF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77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D9AA-4DBB-4EDD-9B5D-FD16399F31E9}" type="datetime1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253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1E34-8C96-4304-BEB5-BB6A60C34311}" type="datetime1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51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E7D5-A8A1-4159-A900-4FB329641FDF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8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ABB-7C1F-4286-8AF0-AC81290723C0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04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887B-B528-4025-9849-F5AE1EA33721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973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9B4-26B0-4D80-9D09-AA1CF0DD7209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998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627C-BEDE-4978-98A0-27CBFA14871A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599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CAD-C37C-4D4D-809D-90126527307D}" type="datetime1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20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D5F8-2F04-4FE8-8EDB-28D23FA4C225}" type="datetime1">
              <a:rPr lang="pt-BR" smtClean="0"/>
              <a:t>05/06/2023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999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D072-D239-474E-944F-4530CF78ACEF}" type="datetime1">
              <a:rPr lang="pt-BR" smtClean="0"/>
              <a:t>05/06/2023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98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F726-BA22-4E41-B6F8-9F1CE40EC653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996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8105-37FB-44CC-AAEC-3106228FF96C}" type="datetime1">
              <a:rPr lang="pt-BR" smtClean="0"/>
              <a:t>05/06/2023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055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92C4-3CFC-4B1D-9614-2976574DD244}" type="datetime1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020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B490-8D22-46F7-ACE0-982F810823C1}" type="datetime1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27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F8E3-A8D7-4A3A-9848-9C6CD41C0219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718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5451-B2C8-4252-A12F-540BDD75FE30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833B-B812-4E08-9714-A175D79B0F6E}" type="datetime1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29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9087-8175-4E92-B292-CF73AEE4F756}" type="datetime1">
              <a:rPr lang="pt-BR" smtClean="0"/>
              <a:t>05/06/2023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32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8021-65DF-4B8A-9E05-5657252AC5EA}" type="datetime1">
              <a:rPr lang="pt-BR" smtClean="0"/>
              <a:t>05/06/2023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83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50" y="4925069"/>
            <a:ext cx="1996884" cy="1324394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CB5B-E265-4FB3-AC4B-A3F09F3E3812}" type="datetime1">
              <a:rPr lang="pt-BR" smtClean="0"/>
              <a:t>05/06/2023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31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6ED8-1DD3-4AEF-A8C5-D9A1120EC144}" type="datetime1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4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80B-8AD7-49A7-AF93-A55C00689E0F}" type="datetime1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16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66B3-94D2-47D8-92AF-DEBFE0543478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78CC-3F1D-4639-8C42-D83743034679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5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8CE5-8016-4388-A085-DBB8410B3A3E}" type="datetime1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3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345358" y="5930557"/>
            <a:ext cx="364633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CVM – Junho/2023</a:t>
            </a:r>
            <a:endParaRPr lang="pt-B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Texto 17"/>
          <p:cNvSpPr txBox="1">
            <a:spLocks/>
          </p:cNvSpPr>
          <p:nvPr/>
        </p:nvSpPr>
        <p:spPr>
          <a:xfrm>
            <a:off x="1205344" y="2461087"/>
            <a:ext cx="10756916" cy="1103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>
                <a:solidFill>
                  <a:srgbClr val="245630"/>
                </a:solidFill>
                <a:latin typeface="Arial"/>
                <a:cs typeface="Arial"/>
              </a:rPr>
              <a:t>Finanças Sustentáveis no Mercado de Capitais</a:t>
            </a:r>
          </a:p>
          <a:p>
            <a:pPr marL="0" indent="0">
              <a:buNone/>
            </a:pPr>
            <a:r>
              <a:rPr lang="pt-BR" dirty="0">
                <a:solidFill>
                  <a:srgbClr val="245630"/>
                </a:solidFill>
                <a:latin typeface="Arial"/>
                <a:cs typeface="Arial"/>
              </a:rPr>
              <a:t>Chamada Pública – PL 2838/2022</a:t>
            </a:r>
            <a:endParaRPr lang="pt-BR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3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534928" y="279993"/>
            <a:ext cx="9674225" cy="72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245630"/>
                </a:solidFill>
                <a:latin typeface="Arial"/>
                <a:cs typeface="Arial"/>
              </a:rPr>
              <a:t>CVM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4928" y="1168478"/>
            <a:ext cx="698229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500" b="1" dirty="0"/>
              <a:t>Finanças</a:t>
            </a:r>
            <a:r>
              <a:rPr lang="pt-BR" sz="2500" dirty="0"/>
              <a:t> </a:t>
            </a:r>
            <a:r>
              <a:rPr lang="pt-BR" sz="2500" b="1" dirty="0"/>
              <a:t>Sustentáveis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Compromisso com a Agenda 2030 da ONU – 17 ODS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Acordo de Paris – Compromisso com a redução dos GEE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200" u="sng" dirty="0"/>
              <a:t>Demanda crescente por instrumentos financeiros sustentáveis </a:t>
            </a:r>
            <a:r>
              <a:rPr lang="pt-BR" sz="2200" dirty="0"/>
              <a:t>(perspectiva de oportunidade).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500" b="1" dirty="0"/>
              <a:t>Fatores que precisamos endereçar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Ausência de informação ou insuficiência da qualidade da informação prestada.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Ausência de critérios uniformes e harmônicos.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Assimetria Informacional, baixa confiabilidade.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Aumento das preocupações com o </a:t>
            </a:r>
            <a:r>
              <a:rPr lang="pt-BR" sz="2200" i="1" dirty="0" err="1"/>
              <a:t>greenwashing</a:t>
            </a:r>
            <a:r>
              <a:rPr lang="pt-BR" sz="2200" dirty="0"/>
              <a:t>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D940FE3-F9DE-A72F-EDC4-EF1445CF4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94" t="26512" r="35204" b="26512"/>
          <a:stretch/>
        </p:blipFill>
        <p:spPr>
          <a:xfrm>
            <a:off x="7979757" y="2932792"/>
            <a:ext cx="3572540" cy="32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1761" y="438780"/>
            <a:ext cx="112884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500" b="1" dirty="0"/>
              <a:t>O que já conseguimos fazer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Aprimoramentos Regulatórios, visando: 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Aumentar a </a:t>
            </a:r>
            <a:r>
              <a:rPr lang="pt-BR" sz="2200" b="1" dirty="0"/>
              <a:t>transparência</a:t>
            </a:r>
            <a:r>
              <a:rPr lang="pt-BR" sz="2200" dirty="0"/>
              <a:t> e a qualidade da informação prestada aos investidores finais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Aumentar a </a:t>
            </a:r>
            <a:r>
              <a:rPr lang="pt-BR" sz="2200" b="1" dirty="0"/>
              <a:t>comparabilidade</a:t>
            </a:r>
            <a:r>
              <a:rPr lang="pt-BR" sz="2200" dirty="0"/>
              <a:t> e </a:t>
            </a:r>
            <a:r>
              <a:rPr lang="pt-BR" sz="2200" b="1" dirty="0"/>
              <a:t>consistência</a:t>
            </a:r>
            <a:r>
              <a:rPr lang="pt-BR" sz="2200" dirty="0"/>
              <a:t> das informações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716281D-4DA3-8F71-4A72-80D8C9F96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9" y="2511583"/>
            <a:ext cx="8537944" cy="39065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63C465-CA98-E796-EEE1-20063ECB2B5A}"/>
              </a:ext>
            </a:extLst>
          </p:cNvPr>
          <p:cNvSpPr txBox="1"/>
          <p:nvPr/>
        </p:nvSpPr>
        <p:spPr>
          <a:xfrm>
            <a:off x="8790467" y="3215261"/>
            <a:ext cx="31711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Novas exigências de prestação de informações voltadas aos investidores finais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Incorporar fatores e riscos ASG, nos processos de alocação de capital</a:t>
            </a:r>
          </a:p>
        </p:txBody>
      </p:sp>
    </p:spTree>
    <p:extLst>
      <p:ext uri="{BB962C8B-B14F-4D97-AF65-F5344CB8AC3E}">
        <p14:creationId xmlns:p14="http://schemas.microsoft.com/office/powerpoint/2010/main" val="363812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724747" y="312513"/>
            <a:ext cx="9674225" cy="72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500" b="1" dirty="0">
                <a:solidFill>
                  <a:srgbClr val="245630"/>
                </a:solidFill>
                <a:latin typeface="Arial"/>
                <a:cs typeface="Arial"/>
              </a:rPr>
              <a:t>Produtos Verdes - Mercado de Capitais</a:t>
            </a:r>
          </a:p>
        </p:txBody>
      </p:sp>
      <p:graphicFrame>
        <p:nvGraphicFramePr>
          <p:cNvPr id="5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068177"/>
              </p:ext>
            </p:extLst>
          </p:nvPr>
        </p:nvGraphicFramePr>
        <p:xfrm>
          <a:off x="800209" y="864705"/>
          <a:ext cx="10520461" cy="586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617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464288" y="248142"/>
            <a:ext cx="9991305" cy="72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500" b="1" dirty="0">
                <a:solidFill>
                  <a:srgbClr val="245630"/>
                </a:solidFill>
                <a:latin typeface="Arial"/>
                <a:cs typeface="Arial"/>
              </a:rPr>
              <a:t>Importância - Taxonomia Única Nacional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49A8D1-95AA-BF94-2825-F80C5D357A4F}"/>
              </a:ext>
            </a:extLst>
          </p:cNvPr>
          <p:cNvSpPr txBox="1"/>
          <p:nvPr/>
        </p:nvSpPr>
        <p:spPr>
          <a:xfrm>
            <a:off x="357962" y="1222154"/>
            <a:ext cx="109125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Diante da ausência de uma infraestrutura básica preexistente, como taxonomia oficial e padrões técnicos, </a:t>
            </a:r>
            <a:r>
              <a:rPr lang="pt-BR" sz="2500" u="sng" dirty="0"/>
              <a:t>as resoluções CVM não especificam conteúdos, critérios, métodos e metodologias</a:t>
            </a:r>
            <a:r>
              <a:rPr lang="pt-BR" sz="25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A existência de mensurações e práticas divergentes causa distorções competitivas.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É possível encontrar diversas qualificações “verdes” no mercado, com parâmetros distintos, cuja avaliação precisa ser cuidadosamente feita pelos investidores, a fim de maior compreensão do escopo e das práticas adotadas.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A Taxonomia Única Nacional consolidará os pilares de </a:t>
            </a:r>
            <a:r>
              <a:rPr lang="pt-BR" sz="2500" b="1" dirty="0"/>
              <a:t>Confiabilidade</a:t>
            </a:r>
            <a:r>
              <a:rPr lang="pt-BR" sz="2500" dirty="0"/>
              <a:t> e </a:t>
            </a:r>
            <a:r>
              <a:rPr lang="pt-BR" sz="2500" b="1" dirty="0"/>
              <a:t>Comparabilidade</a:t>
            </a:r>
            <a:r>
              <a:rPr lang="pt-BR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211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357962" y="248142"/>
            <a:ext cx="9991305" cy="72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500" b="1" dirty="0">
                <a:solidFill>
                  <a:srgbClr val="245630"/>
                </a:solidFill>
                <a:latin typeface="Arial"/>
                <a:cs typeface="Arial"/>
              </a:rPr>
              <a:t>Importância - Taxonomia Única Nacional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49A2086-78D5-2B8B-551D-6AAF85D5F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69" r="1143" b="31473"/>
          <a:stretch/>
        </p:blipFill>
        <p:spPr>
          <a:xfrm>
            <a:off x="8628454" y="881912"/>
            <a:ext cx="3441626" cy="57279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A49A8D1-95AA-BF94-2825-F80C5D357A4F}"/>
              </a:ext>
            </a:extLst>
          </p:cNvPr>
          <p:cNvSpPr txBox="1"/>
          <p:nvPr/>
        </p:nvSpPr>
        <p:spPr>
          <a:xfrm>
            <a:off x="243662" y="1061685"/>
            <a:ext cx="8034450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A existência de métodos e critérios baseados em ciência, objetivos e quantificáveis ampliam a comparabilidade dos instrumentos financeiros sustentáveis e mitigam riscos de </a:t>
            </a:r>
            <a:r>
              <a:rPr lang="pt-BR" sz="2500" dirty="0" err="1"/>
              <a:t>greenwashing</a:t>
            </a:r>
            <a:r>
              <a:rPr lang="pt-BR" sz="2500" dirty="0"/>
              <a:t>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Certificação + Transparência + Monitoramento </a:t>
            </a:r>
            <a:r>
              <a:rPr lang="pt-BR" sz="2500" dirty="0">
                <a:sym typeface="Wingdings" panose="05000000000000000000" pitchFamily="2" charset="2"/>
              </a:rPr>
              <a:t>= Relatórios objetivos para os investidores finais.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Escalabilidade dos ativos socioambientais (confiança e consistência)</a:t>
            </a:r>
          </a:p>
          <a:p>
            <a:pPr algn="just">
              <a:spcAft>
                <a:spcPts val="800"/>
              </a:spcAft>
            </a:pPr>
            <a:r>
              <a:rPr lang="pt-BR" sz="2500" b="1" i="1" dirty="0"/>
              <a:t>Destaques: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500" i="1" dirty="0"/>
              <a:t>Buscar bases comuns de outras taxonomias com adaptações ao contexto nacional – Interoperabilidade e classificação por atividade econômica.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500" i="1" dirty="0"/>
              <a:t>Taxonomia não binária é o melhor caminho.</a:t>
            </a:r>
          </a:p>
        </p:txBody>
      </p:sp>
    </p:spTree>
    <p:extLst>
      <p:ext uri="{BB962C8B-B14F-4D97-AF65-F5344CB8AC3E}">
        <p14:creationId xmlns:p14="http://schemas.microsoft.com/office/powerpoint/2010/main" val="238291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630621" y="460749"/>
            <a:ext cx="9674225" cy="72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245630"/>
                </a:solidFill>
                <a:latin typeface="Arial"/>
                <a:cs typeface="Arial"/>
              </a:rPr>
              <a:t>Finanças Sustentáveis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13754142"/>
              </p:ext>
            </p:extLst>
          </p:nvPr>
        </p:nvGraphicFramePr>
        <p:xfrm>
          <a:off x="893136" y="1275907"/>
          <a:ext cx="9579934" cy="461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ED477D3-0D6F-8B0B-8D05-635205FBE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664180"/>
              </p:ext>
            </p:extLst>
          </p:nvPr>
        </p:nvGraphicFramePr>
        <p:xfrm>
          <a:off x="8202144" y="3532900"/>
          <a:ext cx="4205404" cy="394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771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>
            <a:extLst>
              <a:ext uri="{FF2B5EF4-FFF2-40B4-BE49-F238E27FC236}">
                <a16:creationId xmlns:a16="http://schemas.microsoft.com/office/drawing/2014/main" id="{C05DA8A4-A286-48C4-9A6C-3BBCF2BCEBB3}"/>
              </a:ext>
            </a:extLst>
          </p:cNvPr>
          <p:cNvSpPr txBox="1">
            <a:spLocks/>
          </p:cNvSpPr>
          <p:nvPr/>
        </p:nvSpPr>
        <p:spPr>
          <a:xfrm>
            <a:off x="753531" y="2218513"/>
            <a:ext cx="10663311" cy="908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pt-BR" sz="4500" b="1" dirty="0">
                <a:solidFill>
                  <a:srgbClr val="245630"/>
                </a:solidFill>
                <a:latin typeface="Arial"/>
                <a:cs typeface="Arial"/>
              </a:rPr>
              <a:t>Obrigada!</a:t>
            </a:r>
          </a:p>
          <a:p>
            <a:pPr marL="0" indent="0" algn="ctr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4500" b="1" dirty="0">
              <a:latin typeface="Arial"/>
              <a:cs typeface="Arial"/>
            </a:endParaRPr>
          </a:p>
          <a:p>
            <a:pPr algn="ctr"/>
            <a:endParaRPr lang="pt-BR" sz="4500" b="1" dirty="0">
              <a:latin typeface="Arial"/>
              <a:cs typeface="Arial"/>
            </a:endParaRPr>
          </a:p>
          <a:p>
            <a:pPr algn="ctr"/>
            <a:endParaRPr lang="pt-BR" sz="4500" b="1" dirty="0">
              <a:latin typeface="Arial"/>
              <a:cs typeface="Arial"/>
            </a:endParaRPr>
          </a:p>
          <a:p>
            <a:pPr algn="ctr"/>
            <a:endParaRPr lang="pt-BR" sz="4500" b="1" dirty="0">
              <a:latin typeface="Arial"/>
              <a:cs typeface="Arial"/>
            </a:endParaRPr>
          </a:p>
          <a:p>
            <a:pPr algn="ctr"/>
            <a:endParaRPr 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47101D28-202F-4652-B6BF-1B2974790DB3}"/>
              </a:ext>
            </a:extLst>
          </p:cNvPr>
          <p:cNvSpPr txBox="1">
            <a:spLocks/>
          </p:cNvSpPr>
          <p:nvPr/>
        </p:nvSpPr>
        <p:spPr>
          <a:xfrm>
            <a:off x="764344" y="3277270"/>
            <a:ext cx="10663311" cy="908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pt-BR" sz="2500" dirty="0">
                <a:solidFill>
                  <a:srgbClr val="245630"/>
                </a:solidFill>
                <a:latin typeface="Arial"/>
                <a:cs typeface="Arial"/>
              </a:rPr>
              <a:t>nmvidual@cvm.gov.br</a:t>
            </a:r>
          </a:p>
          <a:p>
            <a:pPr marL="0" indent="0" algn="ctr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2500" dirty="0">
              <a:latin typeface="Arial"/>
              <a:cs typeface="Arial"/>
            </a:endParaRPr>
          </a:p>
          <a:p>
            <a:pPr algn="ctr"/>
            <a:endParaRPr lang="pt-BR" sz="2500" dirty="0">
              <a:latin typeface="Arial"/>
              <a:cs typeface="Arial"/>
            </a:endParaRPr>
          </a:p>
          <a:p>
            <a:pPr algn="ctr"/>
            <a:endParaRPr lang="pt-BR" sz="2500" dirty="0">
              <a:latin typeface="Arial"/>
              <a:cs typeface="Arial"/>
            </a:endParaRPr>
          </a:p>
          <a:p>
            <a:pPr algn="ctr"/>
            <a:endParaRPr lang="pt-BR" sz="2500" dirty="0">
              <a:latin typeface="Arial"/>
              <a:cs typeface="Arial"/>
            </a:endParaRPr>
          </a:p>
          <a:p>
            <a:pPr algn="ctr"/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9832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6" Type="http://schemas.microsoft.com/office/2011/relationships/webextension" Target="webextension6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  <wetp:taskpane dockstate="right" visibility="0" width="525" row="7">
    <wetp:webextensionref xmlns:r="http://schemas.openxmlformats.org/officeDocument/2006/relationships" r:id="rId2"/>
  </wetp:taskpane>
  <wetp:taskpane dockstate="right" visibility="0" width="525" row="5">
    <wetp:webextensionref xmlns:r="http://schemas.openxmlformats.org/officeDocument/2006/relationships" r:id="rId3"/>
  </wetp:taskpane>
  <wetp:taskpane dockstate="right" visibility="0" width="525" row="8">
    <wetp:webextensionref xmlns:r="http://schemas.openxmlformats.org/officeDocument/2006/relationships" r:id="rId4"/>
  </wetp:taskpane>
  <wetp:taskpane dockstate="right" visibility="0" width="525" row="4">
    <wetp:webextensionref xmlns:r="http://schemas.openxmlformats.org/officeDocument/2006/relationships" r:id="rId5"/>
  </wetp:taskpane>
  <wetp:taskpane dockstate="right" visibility="0" width="525" row="10">
    <wetp:webextensionref xmlns:r="http://schemas.openxmlformats.org/officeDocument/2006/relationships" r:id="rId6"/>
  </wetp:taskpane>
</wetp:taskpanes>
</file>

<file path=ppt/webextensions/webextension1.xml><?xml version="1.0" encoding="utf-8"?>
<we:webextension xmlns:we="http://schemas.microsoft.com/office/webextensions/webextension/2010/11" id="{E47A29B6-6719-44B4-8ACB-F49B16F465E0}">
  <we:reference id="wa104380902" version="1.0.0.0" store="pt-BR" storeType="OMEX"/>
  <we:alternateReferences>
    <we:reference id="WA104380902" version="1.0.0.0" store="WA104380902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AC8D958-D3FC-442B-9B04-02E2C7C7F162}">
  <we:reference id="wa104178141" version="4.3.3.0" store="pt-BR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0EC3EDA5-CF56-4CEF-9731-EC9BC0DA4DC8}">
  <we:reference id="wa104379279" version="2.1.0.0" store="pt-BR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148F17F0-90C0-4D4F-8E7B-8CEDC77735F4}">
  <we:reference id="wa200000113" version="1.0.0.0" store="pt-BR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034314EA-A1FE-4F0B-9A71-9417C4E8B572}">
  <we:reference id="wa104381063" version="1.0.0.1" store="pt-BR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5F3C7399-7A42-4DAD-A9BD-95369863A02E}">
  <we:reference id="wa104380862" version="1.5.0.0" store="pt-BR" storeType="OMEX"/>
  <we:alternateReferences>
    <we:reference id="WA104380862" version="1.5.0.0" store="WA10438086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0C293502D63341B2BF6D525448A2A9" ma:contentTypeVersion="9" ma:contentTypeDescription="Crie um novo documento." ma:contentTypeScope="" ma:versionID="9756f15d5998ff7abdeddd06aabcf1fe">
  <xsd:schema xmlns:xsd="http://www.w3.org/2001/XMLSchema" xmlns:xs="http://www.w3.org/2001/XMLSchema" xmlns:p="http://schemas.microsoft.com/office/2006/metadata/properties" xmlns:ns2="63f725b3-2b15-4e81-970c-a3b5e47df702" xmlns:ns3="0d8fd8a9-83e7-472f-ab2f-4dd6da5b9049" targetNamespace="http://schemas.microsoft.com/office/2006/metadata/properties" ma:root="true" ma:fieldsID="b3acefd79f917e8b0fd615e7b4ce7bdf" ns2:_="" ns3:_="">
    <xsd:import namespace="63f725b3-2b15-4e81-970c-a3b5e47df702"/>
    <xsd:import namespace="0d8fd8a9-83e7-472f-ab2f-4dd6da5b9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725b3-2b15-4e81-970c-a3b5e47df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fd8a9-83e7-472f-ab2f-4dd6da5b904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B0191-1F97-4937-9100-6ECB28890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725b3-2b15-4e81-970c-a3b5e47df702"/>
    <ds:schemaRef ds:uri="0d8fd8a9-83e7-472f-ab2f-4dd6da5b9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9DDA8-6936-4B3B-BCF4-731AFF049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AD352-4185-4B26-9B9D-3832CA4DFBFA}">
  <ds:schemaRefs>
    <ds:schemaRef ds:uri="http://purl.org/dc/terms/"/>
    <ds:schemaRef ds:uri="http://schemas.microsoft.com/office/2006/documentManagement/types"/>
    <ds:schemaRef ds:uri="0d8fd8a9-83e7-472f-ab2f-4dd6da5b9049"/>
    <ds:schemaRef ds:uri="http://purl.org/dc/elements/1.1/"/>
    <ds:schemaRef ds:uri="http://schemas.microsoft.com/office/2006/metadata/properties"/>
    <ds:schemaRef ds:uri="http://schemas.microsoft.com/office/infopath/2007/PartnerControls"/>
    <ds:schemaRef ds:uri="63f725b3-2b15-4e81-970c-a3b5e47df70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50368</TotalTime>
  <Words>874</Words>
  <Application>Microsoft Office PowerPoint</Application>
  <PresentationFormat>Widescreen</PresentationFormat>
  <Paragraphs>94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Capa</vt:lpstr>
      <vt:lpstr>miolo</vt:lpstr>
      <vt:lpstr>encerramento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Comissão de Valores Mobiliários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Guimarães dos Santos</dc:creator>
  <cp:lastModifiedBy>Nathalie De Andrade Araujo Matoso Vidual</cp:lastModifiedBy>
  <cp:revision>825</cp:revision>
  <cp:lastPrinted>2019-07-09T21:10:57Z</cp:lastPrinted>
  <dcterms:created xsi:type="dcterms:W3CDTF">2019-02-14T16:24:24Z</dcterms:created>
  <dcterms:modified xsi:type="dcterms:W3CDTF">2023-06-06T20:47:32Z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0x0101001B0C293502D63341B2BF6D525448A2A9</vt:lpwstr>
  </property>
</Properties>
</file>