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4"/>
  </p:sldMasterIdLst>
  <p:sldIdLst>
    <p:sldId id="256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39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e Moessa de Souza" initials="LMdS" lastIdx="1" clrIdx="0">
    <p:extLst>
      <p:ext uri="{19B8F6BF-5375-455C-9EA6-DF929625EA0E}">
        <p15:presenceInfo xmlns:p15="http://schemas.microsoft.com/office/powerpoint/2012/main" userId="Luciane Moessa de Souza" providerId="None"/>
      </p:ext>
    </p:extLst>
  </p:cmAuthor>
  <p:cmAuthor id="2" name="Luciane Moessa de Souza" initials="LMdS [2]" lastIdx="2" clrIdx="1">
    <p:extLst>
      <p:ext uri="{19B8F6BF-5375-455C-9EA6-DF929625EA0E}">
        <p15:presenceInfo xmlns:p15="http://schemas.microsoft.com/office/powerpoint/2012/main" userId="0bd19d0f3f74c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9" autoAdjust="0"/>
    <p:restoredTop sz="94660"/>
  </p:normalViewPr>
  <p:slideViewPr>
    <p:cSldViewPr snapToGrid="0">
      <p:cViewPr>
        <p:scale>
          <a:sx n="139" d="100"/>
          <a:sy n="139" d="100"/>
        </p:scale>
        <p:origin x="144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e Moessa de Souza" userId="0bd19d0f3f74c0be" providerId="LiveId" clId="{76840D4C-291A-4F75-8067-BDA2B8D2642D}"/>
    <pc:docChg chg="undo custSel addSld delSld modSld">
      <pc:chgData name="Luciane Moessa de Souza" userId="0bd19d0f3f74c0be" providerId="LiveId" clId="{76840D4C-291A-4F75-8067-BDA2B8D2642D}" dt="2023-09-21T14:20:33.763" v="642" actId="115"/>
      <pc:docMkLst>
        <pc:docMk/>
      </pc:docMkLst>
      <pc:sldChg chg="modSp mod">
        <pc:chgData name="Luciane Moessa de Souza" userId="0bd19d0f3f74c0be" providerId="LiveId" clId="{76840D4C-291A-4F75-8067-BDA2B8D2642D}" dt="2023-09-21T10:53:13.843" v="139" actId="14100"/>
        <pc:sldMkLst>
          <pc:docMk/>
          <pc:sldMk cId="1535640224" sldId="256"/>
        </pc:sldMkLst>
        <pc:spChg chg="mod">
          <ac:chgData name="Luciane Moessa de Souza" userId="0bd19d0f3f74c0be" providerId="LiveId" clId="{76840D4C-291A-4F75-8067-BDA2B8D2642D}" dt="2023-09-21T10:53:13.843" v="139" actId="14100"/>
          <ac:spMkLst>
            <pc:docMk/>
            <pc:sldMk cId="1535640224" sldId="256"/>
            <ac:spMk id="2" creationId="{2040588E-5777-44EC-A3BF-CB578C20D775}"/>
          </ac:spMkLst>
        </pc:spChg>
        <pc:spChg chg="mod">
          <ac:chgData name="Luciane Moessa de Souza" userId="0bd19d0f3f74c0be" providerId="LiveId" clId="{76840D4C-291A-4F75-8067-BDA2B8D2642D}" dt="2023-09-21T10:52:53.217" v="136" actId="20577"/>
          <ac:spMkLst>
            <pc:docMk/>
            <pc:sldMk cId="1535640224" sldId="256"/>
            <ac:spMk id="3" creationId="{EE5C631E-E484-48AF-BD99-47362838A9CE}"/>
          </ac:spMkLst>
        </pc:spChg>
      </pc:sldChg>
      <pc:sldChg chg="delSp modSp del mod">
        <pc:chgData name="Luciane Moessa de Souza" userId="0bd19d0f3f74c0be" providerId="LiveId" clId="{76840D4C-291A-4F75-8067-BDA2B8D2642D}" dt="2023-09-21T11:15:24.266" v="147" actId="47"/>
        <pc:sldMkLst>
          <pc:docMk/>
          <pc:sldMk cId="3117739278" sldId="370"/>
        </pc:sldMkLst>
        <pc:spChg chg="mod">
          <ac:chgData name="Luciane Moessa de Souza" userId="0bd19d0f3f74c0be" providerId="LiveId" clId="{76840D4C-291A-4F75-8067-BDA2B8D2642D}" dt="2023-09-21T11:14:28.048" v="141"/>
          <ac:spMkLst>
            <pc:docMk/>
            <pc:sldMk cId="3117739278" sldId="370"/>
            <ac:spMk id="3" creationId="{CC9AD722-E1D9-4E79-9D85-ED351EB975BE}"/>
          </ac:spMkLst>
        </pc:spChg>
        <pc:picChg chg="del">
          <ac:chgData name="Luciane Moessa de Souza" userId="0bd19d0f3f74c0be" providerId="LiveId" clId="{76840D4C-291A-4F75-8067-BDA2B8D2642D}" dt="2023-09-21T11:14:56.897" v="145" actId="21"/>
          <ac:picMkLst>
            <pc:docMk/>
            <pc:sldMk cId="3117739278" sldId="370"/>
            <ac:picMk id="5" creationId="{7996BDC2-C4A8-41FA-8758-BEF59B7A09C6}"/>
          </ac:picMkLst>
        </pc:picChg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727094945" sldId="374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1802701629" sldId="375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505595401" sldId="376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465299679" sldId="377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609577949" sldId="382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39177416" sldId="383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378701002" sldId="384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185562254" sldId="386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596094830" sldId="394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522708374" sldId="395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334322425" sldId="399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528932335" sldId="414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117370193" sldId="415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102117295" sldId="416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71086458" sldId="417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471544578" sldId="418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19370111" sldId="419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523422732" sldId="420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157753825" sldId="421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403890382" sldId="422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3017518284" sldId="423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867326272" sldId="424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1377444536" sldId="425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1770412156" sldId="426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657146605" sldId="427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228960660" sldId="428"/>
        </pc:sldMkLst>
      </pc:sldChg>
      <pc:sldChg chg="del">
        <pc:chgData name="Luciane Moessa de Souza" userId="0bd19d0f3f74c0be" providerId="LiveId" clId="{76840D4C-291A-4F75-8067-BDA2B8D2642D}" dt="2023-09-21T11:15:24.266" v="147" actId="47"/>
        <pc:sldMkLst>
          <pc:docMk/>
          <pc:sldMk cId="1113734239" sldId="429"/>
        </pc:sldMkLst>
      </pc:sldChg>
      <pc:sldChg chg="addSp modSp new mod">
        <pc:chgData name="Luciane Moessa de Souza" userId="0bd19d0f3f74c0be" providerId="LiveId" clId="{76840D4C-291A-4F75-8067-BDA2B8D2642D}" dt="2023-09-21T11:37:26.396" v="534" actId="115"/>
        <pc:sldMkLst>
          <pc:docMk/>
          <pc:sldMk cId="4284975733" sldId="430"/>
        </pc:sldMkLst>
        <pc:spChg chg="mod">
          <ac:chgData name="Luciane Moessa de Souza" userId="0bd19d0f3f74c0be" providerId="LiveId" clId="{76840D4C-291A-4F75-8067-BDA2B8D2642D}" dt="2023-09-21T11:16:17.507" v="157" actId="27636"/>
          <ac:spMkLst>
            <pc:docMk/>
            <pc:sldMk cId="4284975733" sldId="430"/>
            <ac:spMk id="2" creationId="{D2222E4F-6AB1-AE2D-FCF3-03D7B61C5A2E}"/>
          </ac:spMkLst>
        </pc:spChg>
        <pc:spChg chg="mod">
          <ac:chgData name="Luciane Moessa de Souza" userId="0bd19d0f3f74c0be" providerId="LiveId" clId="{76840D4C-291A-4F75-8067-BDA2B8D2642D}" dt="2023-09-21T11:37:26.396" v="534" actId="115"/>
          <ac:spMkLst>
            <pc:docMk/>
            <pc:sldMk cId="4284975733" sldId="430"/>
            <ac:spMk id="3" creationId="{F95161EA-4B74-B4CD-9C1C-88AA2B64312B}"/>
          </ac:spMkLst>
        </pc:spChg>
        <pc:picChg chg="add mod">
          <ac:chgData name="Luciane Moessa de Souza" userId="0bd19d0f3f74c0be" providerId="LiveId" clId="{76840D4C-291A-4F75-8067-BDA2B8D2642D}" dt="2023-09-21T11:15:02.947" v="146"/>
          <ac:picMkLst>
            <pc:docMk/>
            <pc:sldMk cId="4284975733" sldId="430"/>
            <ac:picMk id="4" creationId="{741DF5BC-85B1-DC62-F680-8A365F39D89A}"/>
          </ac:picMkLst>
        </pc:picChg>
      </pc:sldChg>
      <pc:sldChg chg="modSp add mod">
        <pc:chgData name="Luciane Moessa de Souza" userId="0bd19d0f3f74c0be" providerId="LiveId" clId="{76840D4C-291A-4F75-8067-BDA2B8D2642D}" dt="2023-09-21T14:20:33.763" v="642" actId="115"/>
        <pc:sldMkLst>
          <pc:docMk/>
          <pc:sldMk cId="3722140458" sldId="431"/>
        </pc:sldMkLst>
        <pc:spChg chg="mod">
          <ac:chgData name="Luciane Moessa de Souza" userId="0bd19d0f3f74c0be" providerId="LiveId" clId="{76840D4C-291A-4F75-8067-BDA2B8D2642D}" dt="2023-09-21T14:20:33.763" v="642" actId="115"/>
          <ac:spMkLst>
            <pc:docMk/>
            <pc:sldMk cId="3722140458" sldId="431"/>
            <ac:spMk id="3" creationId="{F95161EA-4B74-B4CD-9C1C-88AA2B64312B}"/>
          </ac:spMkLst>
        </pc:spChg>
      </pc:sldChg>
      <pc:sldChg chg="add del">
        <pc:chgData name="Luciane Moessa de Souza" userId="0bd19d0f3f74c0be" providerId="LiveId" clId="{76840D4C-291A-4F75-8067-BDA2B8D2642D}" dt="2023-09-21T11:19:05.564" v="186" actId="47"/>
        <pc:sldMkLst>
          <pc:docMk/>
          <pc:sldMk cId="697877380" sldId="432"/>
        </pc:sldMkLst>
      </pc:sldChg>
      <pc:sldChg chg="modSp add mod">
        <pc:chgData name="Luciane Moessa de Souza" userId="0bd19d0f3f74c0be" providerId="LiveId" clId="{76840D4C-291A-4F75-8067-BDA2B8D2642D}" dt="2023-09-21T11:21:28.167" v="204" actId="1076"/>
        <pc:sldMkLst>
          <pc:docMk/>
          <pc:sldMk cId="3935922934" sldId="432"/>
        </pc:sldMkLst>
        <pc:spChg chg="mod">
          <ac:chgData name="Luciane Moessa de Souza" userId="0bd19d0f3f74c0be" providerId="LiveId" clId="{76840D4C-291A-4F75-8067-BDA2B8D2642D}" dt="2023-09-21T11:20:44.562" v="197" actId="6549"/>
          <ac:spMkLst>
            <pc:docMk/>
            <pc:sldMk cId="3935922934" sldId="432"/>
            <ac:spMk id="3" creationId="{F95161EA-4B74-B4CD-9C1C-88AA2B64312B}"/>
          </ac:spMkLst>
        </pc:spChg>
        <pc:picChg chg="mod">
          <ac:chgData name="Luciane Moessa de Souza" userId="0bd19d0f3f74c0be" providerId="LiveId" clId="{76840D4C-291A-4F75-8067-BDA2B8D2642D}" dt="2023-09-21T11:21:28.167" v="204" actId="1076"/>
          <ac:picMkLst>
            <pc:docMk/>
            <pc:sldMk cId="3935922934" sldId="432"/>
            <ac:picMk id="4" creationId="{741DF5BC-85B1-DC62-F680-8A365F39D89A}"/>
          </ac:picMkLst>
        </pc:picChg>
      </pc:sldChg>
      <pc:sldChg chg="modSp add mod">
        <pc:chgData name="Luciane Moessa de Souza" userId="0bd19d0f3f74c0be" providerId="LiveId" clId="{76840D4C-291A-4F75-8067-BDA2B8D2642D}" dt="2023-09-21T11:21:13.553" v="202" actId="14100"/>
        <pc:sldMkLst>
          <pc:docMk/>
          <pc:sldMk cId="160296841" sldId="433"/>
        </pc:sldMkLst>
        <pc:spChg chg="mod">
          <ac:chgData name="Luciane Moessa de Souza" userId="0bd19d0f3f74c0be" providerId="LiveId" clId="{76840D4C-291A-4F75-8067-BDA2B8D2642D}" dt="2023-09-21T11:21:13.553" v="202" actId="14100"/>
          <ac:spMkLst>
            <pc:docMk/>
            <pc:sldMk cId="160296841" sldId="433"/>
            <ac:spMk id="3" creationId="{F95161EA-4B74-B4CD-9C1C-88AA2B64312B}"/>
          </ac:spMkLst>
        </pc:spChg>
      </pc:sldChg>
      <pc:sldChg chg="modSp add mod">
        <pc:chgData name="Luciane Moessa de Souza" userId="0bd19d0f3f74c0be" providerId="LiveId" clId="{76840D4C-291A-4F75-8067-BDA2B8D2642D}" dt="2023-09-21T11:34:50.900" v="498" actId="255"/>
        <pc:sldMkLst>
          <pc:docMk/>
          <pc:sldMk cId="3596558884" sldId="434"/>
        </pc:sldMkLst>
        <pc:spChg chg="mod">
          <ac:chgData name="Luciane Moessa de Souza" userId="0bd19d0f3f74c0be" providerId="LiveId" clId="{76840D4C-291A-4F75-8067-BDA2B8D2642D}" dt="2023-09-21T11:34:50.900" v="498" actId="255"/>
          <ac:spMkLst>
            <pc:docMk/>
            <pc:sldMk cId="3596558884" sldId="434"/>
            <ac:spMk id="3" creationId="{F95161EA-4B74-B4CD-9C1C-88AA2B64312B}"/>
          </ac:spMkLst>
        </pc:spChg>
      </pc:sldChg>
      <pc:sldChg chg="modSp add mod">
        <pc:chgData name="Luciane Moessa de Souza" userId="0bd19d0f3f74c0be" providerId="LiveId" clId="{76840D4C-291A-4F75-8067-BDA2B8D2642D}" dt="2023-09-21T11:35:54.629" v="508" actId="255"/>
        <pc:sldMkLst>
          <pc:docMk/>
          <pc:sldMk cId="3171838225" sldId="435"/>
        </pc:sldMkLst>
        <pc:spChg chg="mod">
          <ac:chgData name="Luciane Moessa de Souza" userId="0bd19d0f3f74c0be" providerId="LiveId" clId="{76840D4C-291A-4F75-8067-BDA2B8D2642D}" dt="2023-09-21T11:24:25.448" v="229" actId="255"/>
          <ac:spMkLst>
            <pc:docMk/>
            <pc:sldMk cId="3171838225" sldId="435"/>
            <ac:spMk id="2" creationId="{D2222E4F-6AB1-AE2D-FCF3-03D7B61C5A2E}"/>
          </ac:spMkLst>
        </pc:spChg>
        <pc:spChg chg="mod">
          <ac:chgData name="Luciane Moessa de Souza" userId="0bd19d0f3f74c0be" providerId="LiveId" clId="{76840D4C-291A-4F75-8067-BDA2B8D2642D}" dt="2023-09-21T11:35:54.629" v="508" actId="255"/>
          <ac:spMkLst>
            <pc:docMk/>
            <pc:sldMk cId="3171838225" sldId="435"/>
            <ac:spMk id="3" creationId="{F95161EA-4B74-B4CD-9C1C-88AA2B64312B}"/>
          </ac:spMkLst>
        </pc:spChg>
      </pc:sldChg>
      <pc:sldChg chg="modSp add mod">
        <pc:chgData name="Luciane Moessa de Souza" userId="0bd19d0f3f74c0be" providerId="LiveId" clId="{76840D4C-291A-4F75-8067-BDA2B8D2642D}" dt="2023-09-21T11:35:18.093" v="506" actId="255"/>
        <pc:sldMkLst>
          <pc:docMk/>
          <pc:sldMk cId="425904099" sldId="436"/>
        </pc:sldMkLst>
        <pc:spChg chg="mod">
          <ac:chgData name="Luciane Moessa de Souza" userId="0bd19d0f3f74c0be" providerId="LiveId" clId="{76840D4C-291A-4F75-8067-BDA2B8D2642D}" dt="2023-09-21T11:35:18.093" v="506" actId="255"/>
          <ac:spMkLst>
            <pc:docMk/>
            <pc:sldMk cId="425904099" sldId="436"/>
            <ac:spMk id="3" creationId="{F95161EA-4B74-B4CD-9C1C-88AA2B64312B}"/>
          </ac:spMkLst>
        </pc:spChg>
      </pc:sldChg>
      <pc:sldChg chg="modSp add mod">
        <pc:chgData name="Luciane Moessa de Souza" userId="0bd19d0f3f74c0be" providerId="LiveId" clId="{76840D4C-291A-4F75-8067-BDA2B8D2642D}" dt="2023-09-21T13:08:35.626" v="560" actId="20577"/>
        <pc:sldMkLst>
          <pc:docMk/>
          <pc:sldMk cId="1514593218" sldId="437"/>
        </pc:sldMkLst>
        <pc:spChg chg="mod">
          <ac:chgData name="Luciane Moessa de Souza" userId="0bd19d0f3f74c0be" providerId="LiveId" clId="{76840D4C-291A-4F75-8067-BDA2B8D2642D}" dt="2023-09-21T13:08:35.626" v="560" actId="20577"/>
          <ac:spMkLst>
            <pc:docMk/>
            <pc:sldMk cId="1514593218" sldId="437"/>
            <ac:spMk id="3" creationId="{F95161EA-4B74-B4CD-9C1C-88AA2B64312B}"/>
          </ac:spMkLst>
        </pc:spChg>
      </pc:sldChg>
      <pc:sldChg chg="modSp add mod">
        <pc:chgData name="Luciane Moessa de Souza" userId="0bd19d0f3f74c0be" providerId="LiveId" clId="{76840D4C-291A-4F75-8067-BDA2B8D2642D}" dt="2023-09-21T11:43:45.131" v="543" actId="20577"/>
        <pc:sldMkLst>
          <pc:docMk/>
          <pc:sldMk cId="254329580" sldId="438"/>
        </pc:sldMkLst>
        <pc:spChg chg="mod">
          <ac:chgData name="Luciane Moessa de Souza" userId="0bd19d0f3f74c0be" providerId="LiveId" clId="{76840D4C-291A-4F75-8067-BDA2B8D2642D}" dt="2023-09-21T11:43:45.131" v="543" actId="20577"/>
          <ac:spMkLst>
            <pc:docMk/>
            <pc:sldMk cId="254329580" sldId="438"/>
            <ac:spMk id="3" creationId="{F95161EA-4B74-B4CD-9C1C-88AA2B64312B}"/>
          </ac:spMkLst>
        </pc:spChg>
        <pc:picChg chg="mod">
          <ac:chgData name="Luciane Moessa de Souza" userId="0bd19d0f3f74c0be" providerId="LiveId" clId="{76840D4C-291A-4F75-8067-BDA2B8D2642D}" dt="2023-09-21T11:34:23.759" v="495" actId="1076"/>
          <ac:picMkLst>
            <pc:docMk/>
            <pc:sldMk cId="254329580" sldId="438"/>
            <ac:picMk id="4" creationId="{741DF5BC-85B1-DC62-F680-8A365F39D8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_Toc146031541"/><Relationship Id="rId2" Type="http://schemas.openxmlformats.org/officeDocument/2006/relationships/hyperlink" Target="#_Toc146031540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umoessa@hotmail.com" TargetMode="External"/><Relationship Id="rId2" Type="http://schemas.openxmlformats.org/officeDocument/2006/relationships/hyperlink" Target="http://www.sis.org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luciane.moessa@sis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#_Toc146031535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#_Toc146031536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Toc146031539"/><Relationship Id="rId2" Type="http://schemas.openxmlformats.org/officeDocument/2006/relationships/hyperlink" Target="#_Toc146031537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#_Toc146031537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0588E-5777-44EC-A3BF-CB578C20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513" y="92556"/>
            <a:ext cx="6927012" cy="356504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br>
              <a:rPr lang="pt-BR" sz="3000" b="1" dirty="0"/>
            </a:br>
            <a:br>
              <a:rPr lang="pt-BR" sz="800" b="1" dirty="0"/>
            </a:br>
            <a:r>
              <a:rPr lang="pt-BR" sz="3600" b="1" dirty="0"/>
              <a:t>Recomendações para fortalecimento da consideração de questões climáticas e socioambientais na regulação de mercado de capitais brasileira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5C631E-E484-48AF-BD99-47362838A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449" y="5924133"/>
            <a:ext cx="3772611" cy="592577"/>
          </a:xfrm>
        </p:spPr>
        <p:txBody>
          <a:bodyPr>
            <a:normAutofit fontScale="92500"/>
          </a:bodyPr>
          <a:lstStyle/>
          <a:p>
            <a:r>
              <a:rPr lang="pt-BR" sz="2600" b="1" dirty="0">
                <a:solidFill>
                  <a:schemeClr val="tx1"/>
                </a:solidFill>
              </a:rPr>
              <a:t>21 de setembro de 2023</a:t>
            </a:r>
          </a:p>
          <a:p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4BA525-4F32-4CC9-90E2-EFA855E7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467" y="8500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790DA3-A6FF-4580-BAB1-1CC11DB0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467" y="2297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C493D-3FF0-B1F0-D3FA-102DB7E7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150" y="4792021"/>
            <a:ext cx="3167498" cy="19734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2A2A2E-A9CE-4CBB-A4EC-DE68AFC62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470050" y="4261448"/>
            <a:ext cx="3424215" cy="17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 regulação de mercado de capitais brasileira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1414915"/>
            <a:ext cx="9354792" cy="51639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spcAft>
                <a:spcPts val="500"/>
              </a:spcAft>
              <a:buNone/>
              <a:tabLst>
                <a:tab pos="6293485" algn="r"/>
              </a:tabLst>
            </a:pPr>
            <a:r>
              <a:rPr lang="pt-BR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V – Títulos de dívida temáticos (ambientais, sociais e sustentáveis)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500"/>
              </a:spcAft>
              <a:buSzPct val="70000"/>
              <a:tabLst>
                <a:tab pos="6293485" algn="r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 ser vedada a emissão de tais instrumentos por empresas envolvidas em violações graves de normas ambientais ou sociais, cabendo tal verificação pela entidade certificadora (sob pena de responsabilidade).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600"/>
              </a:spcAft>
              <a:buNone/>
              <a:tabLst>
                <a:tab pos="6293485" algn="r"/>
              </a:tabLst>
            </a:pPr>
            <a:r>
              <a:rPr lang="pt-BR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VI – Preferências de investidores de varejo em matéria ASG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SzPct val="70000"/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Exigência de que as gestoras de investimento identifiquem as preferências de investidores institucionais e de varejo em relação a temas ASG, desenvolvendo produtos financeiros adequados à demanda;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600"/>
              </a:spcAft>
              <a:buSzPct val="70000"/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Exigência de que corretoras de investimentos identifiquem as preferências de investidores de varejo em relação a temas ASG, oferecendo produtos financeiros adequados à demanda.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3C7BE-D865-4BE1-9835-557DC882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304" y="235192"/>
            <a:ext cx="8137132" cy="666327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Para manter contato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9AD722-E1D9-4E79-9D85-ED351EB9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0" y="1133558"/>
            <a:ext cx="9787799" cy="34111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Soluções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Inclusivas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Sustentáveis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(SIS), </a:t>
            </a: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www.sis.org.br</a:t>
            </a: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Contatos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lumoessa@hotmail.com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luciane.moessa@sis.org.br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Obrigada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908957-7AB8-88EE-E583-31DC46230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562" y="4544732"/>
            <a:ext cx="3468629" cy="21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 regulação de mercado de capitais brasileira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1703671"/>
            <a:ext cx="9164213" cy="51543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Divulgação de informações climáticas e socioambientais por empresas que emitem títulos e valores mobiliários – definição do universo e inclusão de itens mínimos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 – </a:t>
            </a:r>
            <a:r>
              <a:rPr lang="pt-BR" sz="96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Ratings</a:t>
            </a: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ASG de empresas por agências de risco</a:t>
            </a:r>
            <a:endParaRPr lang="en-GB" sz="9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293485" algn="r"/>
              </a:tabLst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III – Rotulagem de fundos de investimentos em matéria ASG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 – Fundos de investimento que investem em setores com riscos ambientais, sociais e climáticos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 – </a:t>
            </a: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Títulos de dívida temáticos (ambientais, sociais e sustentáveis) </a:t>
            </a:r>
            <a:endParaRPr lang="en-GB" sz="9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293485" algn="r"/>
              </a:tabLst>
            </a:pPr>
            <a:r>
              <a:rPr lang="pt-BR" sz="9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– Preferências de investidores de varejo em matéria ASG</a:t>
            </a:r>
            <a:endParaRPr lang="en-GB" sz="9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  <a:tabLst>
                <a:tab pos="6301105" algn="r"/>
              </a:tabLst>
            </a:pPr>
            <a:endParaRPr lang="en-GB" sz="9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None/>
              <a:tabLst>
                <a:tab pos="6293485" algn="r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 regulação de mercado de capitais brasileira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674797"/>
            <a:ext cx="9528924" cy="4904070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pt-BR" sz="2400" b="1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– Divulgação de informações climáticas e socioambientais por empresas que emitem títulos e valores mobiliários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clara do universo de empresas para o qual há obrigatoriedade de relatório de sustentabilidade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Descrição completa das atividades, dados quantitativos sobre produtos e/ou serviços matérias-primas e insumos utilizados</a:t>
            </a: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Desagregação de dados por unidade de produção, indicando localização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Riscos e impactos na cadeia de valor, quando relevantes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de indicadores ambientais obrigatórios, por setor econômico, para divulgação de dados e ações de gestão de riscos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 regulação de mercado de capitais brasileira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784525"/>
            <a:ext cx="9367307" cy="4904070"/>
          </a:xfr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  <a:spcAft>
                <a:spcPts val="600"/>
              </a:spcAft>
              <a:buSzPct val="70000"/>
              <a:buFont typeface="Fonte do Sistema Regular"/>
              <a:buChar char="►"/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Ampliação do rol de indicadores sociais obrigatórios, incluindo dados sobre acidentes do trabalho e doenças ocupacionais, inclusão de pessoas com deficiência, impactos na saúde e segurança da comunidade, relações com consumidores e defesa da concorrência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600"/>
              </a:spcAft>
              <a:buSzPct val="70000"/>
              <a:buFont typeface="Fonte do Sistema Regular"/>
              <a:buChar char="►"/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de indicadores climáticos de divulgação obrigatória, por setor econômico, abrangendo mitigação e adaptação às mudanças climáticas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Pesquisa e desenvolvimento e investimentos na melhoria do desempenho climático e socioambiental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Divulgação de dados abrangentes de todo o negócio e não de exemplos pontuais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quando se trata de gestão de riscos e da incorporação de temas climáticos e socioambientais na estratégia do negócio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 regulação de mercado de capitais brasileira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2040555"/>
            <a:ext cx="9192126" cy="375674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Incorporação de fatores ASG na remuneração da direção superior e gerência: obrigatoriedade da divulgação e do respectivo peso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Definição clara de processos administrativos, arbitrais e judiciais relevantes e exigência da divulgação do número dos processos e das providências adotadas para evitar problemas similares no futuro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SzPct val="70000"/>
              <a:buFont typeface="Fonte do Sistema Regular"/>
              <a:buChar char="►"/>
            </a:pPr>
            <a:r>
              <a:rPr lang="pt-BR" sz="2400" strike="noStrike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Mecanismo de recebimento de reclamações socioambientais e seus resultados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Recomendações para fortalecimento da consideração de questões climáticas e socioambientais na regulação de mercado de capitais brasileira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1742173"/>
            <a:ext cx="9192126" cy="48366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500"/>
              </a:spcAft>
              <a:buNone/>
              <a:tabLst>
                <a:tab pos="419100" algn="l"/>
                <a:tab pos="6293485" algn="r"/>
              </a:tabLst>
            </a:pPr>
            <a:r>
              <a:rPr lang="pt-BR" sz="2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II – </a:t>
            </a:r>
            <a:r>
              <a:rPr lang="pt-BR" sz="2800" b="1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Ratings</a:t>
            </a:r>
            <a:r>
              <a:rPr lang="pt-BR" sz="2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 ASG de empresas por agências de risco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SzPct val="70000"/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 ser publicada a metodologia, esclarecendo temas ASG cobertos e o peso de cada um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SzPct val="70000"/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Devem ser explicadas as fontes de dados, abrangendo cumprimento da legislação socioambiental e desempenho socioambiental, devendo, para esse último, ser utilizados indicadores-chave de desempenho do setor econômico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SzPct val="70000"/>
              <a:tabLst>
                <a:tab pos="6293485" algn="r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 ser vedada a utilização de dados por estimativa da média do setor econômico, devendo ser atribuída pontuação mínima quando as empresas não divulguem dados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 regulação de mercado de capitais brasileira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1587687"/>
            <a:ext cx="9192126" cy="50003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None/>
              <a:tabLst>
                <a:tab pos="6293485" algn="r"/>
              </a:tabLst>
            </a:pPr>
            <a:r>
              <a:rPr lang="pt-BR" sz="24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III – Rotulagem de fundos de investimentos em matéria ASG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Definição de percentual mínimo dos fundos com rótulos ASG com  a serem investidos em atividades ou projetos com impacto positivo;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Adoção e publicação de critérios de exclusão para atividades com impactos negativos;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Divulgação de critérios ASG para seleção e monitoramento de ativos, bem como consequências caso os critérios deixem de ser preenchidos;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Classes de ativos que podem receber tais investimentos;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Como os critérios ASG se refletem no exercício dos direitos de voto;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Alinhamento ou não dos ativos com a Taxonomia Verde – previsão que deverá ser adotada quando o Brasil tiver a sua própria;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70000"/>
              <a:buFont typeface="Fonte do Sistema Regular"/>
              <a:buChar char="►"/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Necessidade de certificação externa sobre as características ASG do fundo. </a:t>
            </a:r>
            <a:endParaRPr lang="en-GB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 regulação de mercado de capitais brasileira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1578543"/>
            <a:ext cx="9192126" cy="50003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2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IV – Fundos de investimento que investem em setores com riscos ambientais, sociais e climáticos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301105" algn="r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Fundo de Investimentos nas Cadeias Produtivas do Agronegócio (FIAGRO) – exigência de que o gestor do fundo avalie riscos de desmatamento ilegal nos imóveis e atividades financiadas, sendo expressamente proibido financiar atividades desenvolvidas em áreas embargadas ou em que, sendo apurado desmatamento nos 5 anos anteriores ao registro, não haja a correspondente autorização para supressão de vegetação; previsão de que não será registrado o FIAGRO para o qual não for comprovada documentalmente a realização dessas diligências.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500"/>
              </a:spcAft>
              <a:buFont typeface="+mj-lt"/>
              <a:buAutoNum type="alphaLcParenR"/>
              <a:tabLst>
                <a:tab pos="6293485" algn="r"/>
              </a:tabLst>
            </a:pPr>
            <a:r>
              <a:rPr lang="pt-BR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Fundos de investimentos em infraestrutura, imobiliários e em outras títulos emitidos por empresas que atuam em outros setores com riscos ambientais, sociais e climáticos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avaliação cautelosa pela CVM de instrumentos financeiros inseridos na esfera de sua competência regulatória, a fim de criar deveres de diligência de natureza socioambiental e climática, para evitar que o mercado de capitais siga como alternativa para financiamento de atividades danosas ao meio ambiente, clima ou sociedade.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2E4F-6AB1-AE2D-FCF3-03D7B61C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" y="279133"/>
            <a:ext cx="9288380" cy="1651267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Recomendações para fortalecimento da consideração de questões climáticas e socioambientais na regulação de mercado de capitais brasileira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1EA-4B74-B4CD-9C1C-88AA2B64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6" y="1578543"/>
            <a:ext cx="9192126" cy="50003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BR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IV – Fundos de investimento que investem em setores com riscos ambientais, sociais e climáticos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500"/>
              </a:spcAft>
              <a:buSzPct val="70000"/>
              <a:buFont typeface="Fonte do Sistema Regular"/>
              <a:buChar char="►"/>
              <a:tabLst>
                <a:tab pos="6293485" algn="r"/>
              </a:tabLs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Fundos de investimentos em infraestrutura, imobiliários e em outras títulos emitidos por empresas que atuam em outros setores com riscos ambientais, sociais e climáticos – avaliação cautelosa pela CVM de instrumentos financeiros inseridos na esfera de sua competência regulatória, a fim de criar deveres de diligência de natureza socioambiental e climática, para evitar que o mercado de capitais siga como alternativa para financiamento de atividades danosas ao meio ambiente, clima ou sociedade.</a:t>
            </a:r>
            <a:endParaRPr lang="en-GB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F5BC-85B1-DC62-F680-8A365F39D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8"/>
          <a:stretch/>
        </p:blipFill>
        <p:spPr>
          <a:xfrm>
            <a:off x="9817681" y="5580786"/>
            <a:ext cx="2374319" cy="12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3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42F51C888854C85FA73806DC44106" ma:contentTypeVersion="9" ma:contentTypeDescription="Create a new document." ma:contentTypeScope="" ma:versionID="c0b46f591b8dd6752544027a2d2465ff">
  <xsd:schema xmlns:xsd="http://www.w3.org/2001/XMLSchema" xmlns:xs="http://www.w3.org/2001/XMLSchema" xmlns:p="http://schemas.microsoft.com/office/2006/metadata/properties" xmlns:ns3="6d3c73a7-9146-4141-94bd-c94215d9073c" targetNamespace="http://schemas.microsoft.com/office/2006/metadata/properties" ma:root="true" ma:fieldsID="7023327605e0e91374140f29906585a2" ns3:_="">
    <xsd:import namespace="6d3c73a7-9146-4141-94bd-c94215d907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c73a7-9146-4141-94bd-c94215d90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58DEC3-CAE1-4770-B3E5-CA8F31125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FC5995-0E9B-4BF8-AD8A-EC0EA4BB3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c73a7-9146-4141-94bd-c94215d90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FD1035-71F3-465C-9F97-C906DD631B2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d3c73a7-9146-4141-94bd-c94215d9073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89937</TotalTime>
  <Words>1137</Words>
  <Application>Microsoft Macintosh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Fonte do Sistema Regular</vt:lpstr>
      <vt:lpstr>Times New Roman</vt:lpstr>
      <vt:lpstr>Trebuchet MS</vt:lpstr>
      <vt:lpstr>Wingdings 3</vt:lpstr>
      <vt:lpstr>Facetado</vt:lpstr>
      <vt:lpstr>  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Recomendações para fortalecimento da consideração de questões climáticas e socioambientais na regulação de mercado de capitais brasileira</vt:lpstr>
      <vt:lpstr>Para manter 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Finanças Sustentáveis:  Setor Bancário</dc:title>
  <dc:creator>Luciane Moessa de Souza</dc:creator>
  <cp:lastModifiedBy>Igor Gurgel</cp:lastModifiedBy>
  <cp:revision>479</cp:revision>
  <dcterms:created xsi:type="dcterms:W3CDTF">2018-06-27T17:00:34Z</dcterms:created>
  <dcterms:modified xsi:type="dcterms:W3CDTF">2023-09-21T15:06:53Z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0x01010057842F51C888854C85FA73806DC44106</vt:lpwstr>
  </property>
</Properties>
</file>