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4"/>
  </p:sldMasterIdLst>
  <p:sldIdLst>
    <p:sldId id="439" r:id="rId5"/>
    <p:sldId id="430" r:id="rId6"/>
    <p:sldId id="440" r:id="rId7"/>
    <p:sldId id="431" r:id="rId8"/>
    <p:sldId id="443" r:id="rId9"/>
    <p:sldId id="441" r:id="rId10"/>
    <p:sldId id="444" r:id="rId11"/>
    <p:sldId id="442" r:id="rId12"/>
    <p:sldId id="445" r:id="rId13"/>
    <p:sldId id="446" r:id="rId14"/>
    <p:sldId id="39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ane Moessa de Souza" initials="LMdS" lastIdx="1" clrIdx="0">
    <p:extLst>
      <p:ext uri="{19B8F6BF-5375-455C-9EA6-DF929625EA0E}">
        <p15:presenceInfo xmlns:p15="http://schemas.microsoft.com/office/powerpoint/2012/main" userId="Luciane Moessa de Souza" providerId="None"/>
      </p:ext>
    </p:extLst>
  </p:cmAuthor>
  <p:cmAuthor id="2" name="Luciane Moessa de Souza" initials="LMdS [2]" lastIdx="2" clrIdx="1">
    <p:extLst>
      <p:ext uri="{19B8F6BF-5375-455C-9EA6-DF929625EA0E}">
        <p15:presenceInfo xmlns:p15="http://schemas.microsoft.com/office/powerpoint/2012/main" userId="0bd19d0f3f74c0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5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ne Moessa de Souza" userId="0bd19d0f3f74c0be" providerId="LiveId" clId="{B5D343B7-8733-408B-8BA4-F31FFE70E835}"/>
    <pc:docChg chg="undo custSel addSld delSld modSld">
      <pc:chgData name="Luciane Moessa de Souza" userId="0bd19d0f3f74c0be" providerId="LiveId" clId="{B5D343B7-8733-408B-8BA4-F31FFE70E835}" dt="2024-03-05T21:04:39.378" v="6059" actId="1076"/>
      <pc:docMkLst>
        <pc:docMk/>
      </pc:docMkLst>
      <pc:sldChg chg="modSp mod">
        <pc:chgData name="Luciane Moessa de Souza" userId="0bd19d0f3f74c0be" providerId="LiveId" clId="{B5D343B7-8733-408B-8BA4-F31FFE70E835}" dt="2024-03-05T18:44:43.601" v="122" actId="255"/>
        <pc:sldMkLst>
          <pc:docMk/>
          <pc:sldMk cId="3148179445" sldId="393"/>
        </pc:sldMkLst>
        <pc:spChg chg="mod">
          <ac:chgData name="Luciane Moessa de Souza" userId="0bd19d0f3f74c0be" providerId="LiveId" clId="{B5D343B7-8733-408B-8BA4-F31FFE70E835}" dt="2024-03-05T18:44:43.601" v="122" actId="255"/>
          <ac:spMkLst>
            <pc:docMk/>
            <pc:sldMk cId="3148179445" sldId="393"/>
            <ac:spMk id="3" creationId="{CC9AD722-E1D9-4E79-9D85-ED351EB975BE}"/>
          </ac:spMkLst>
        </pc:spChg>
      </pc:sldChg>
      <pc:sldChg chg="addSp modSp mod">
        <pc:chgData name="Luciane Moessa de Souza" userId="0bd19d0f3f74c0be" providerId="LiveId" clId="{B5D343B7-8733-408B-8BA4-F31FFE70E835}" dt="2024-03-05T21:04:39.378" v="6059" actId="1076"/>
        <pc:sldMkLst>
          <pc:docMk/>
          <pc:sldMk cId="4284975733" sldId="430"/>
        </pc:sldMkLst>
        <pc:spChg chg="mod">
          <ac:chgData name="Luciane Moessa de Souza" userId="0bd19d0f3f74c0be" providerId="LiveId" clId="{B5D343B7-8733-408B-8BA4-F31FFE70E835}" dt="2024-03-05T18:38:40.252" v="73" actId="20577"/>
          <ac:spMkLst>
            <pc:docMk/>
            <pc:sldMk cId="4284975733" sldId="430"/>
            <ac:spMk id="2" creationId="{D2222E4F-6AB1-AE2D-FCF3-03D7B61C5A2E}"/>
          </ac:spMkLst>
        </pc:spChg>
        <pc:spChg chg="mod">
          <ac:chgData name="Luciane Moessa de Souza" userId="0bd19d0f3f74c0be" providerId="LiveId" clId="{B5D343B7-8733-408B-8BA4-F31FFE70E835}" dt="2024-03-05T19:19:06.550" v="1836" actId="255"/>
          <ac:spMkLst>
            <pc:docMk/>
            <pc:sldMk cId="4284975733" sldId="430"/>
            <ac:spMk id="3" creationId="{F95161EA-4B74-B4CD-9C1C-88AA2B64312B}"/>
          </ac:spMkLst>
        </pc:spChg>
        <pc:picChg chg="add mod">
          <ac:chgData name="Luciane Moessa de Souza" userId="0bd19d0f3f74c0be" providerId="LiveId" clId="{B5D343B7-8733-408B-8BA4-F31FFE70E835}" dt="2024-03-05T21:04:39.378" v="6059" actId="1076"/>
          <ac:picMkLst>
            <pc:docMk/>
            <pc:sldMk cId="4284975733" sldId="430"/>
            <ac:picMk id="7" creationId="{37536E61-B665-9658-2E7B-DEFEE6AC12B6}"/>
          </ac:picMkLst>
        </pc:picChg>
      </pc:sldChg>
      <pc:sldChg chg="addSp modSp mod">
        <pc:chgData name="Luciane Moessa de Souza" userId="0bd19d0f3f74c0be" providerId="LiveId" clId="{B5D343B7-8733-408B-8BA4-F31FFE70E835}" dt="2024-03-05T21:02:25.519" v="6049" actId="1076"/>
        <pc:sldMkLst>
          <pc:docMk/>
          <pc:sldMk cId="3722140458" sldId="431"/>
        </pc:sldMkLst>
        <pc:spChg chg="mod">
          <ac:chgData name="Luciane Moessa de Souza" userId="0bd19d0f3f74c0be" providerId="LiveId" clId="{B5D343B7-8733-408B-8BA4-F31FFE70E835}" dt="2024-03-05T18:56:24.189" v="1312" actId="14100"/>
          <ac:spMkLst>
            <pc:docMk/>
            <pc:sldMk cId="3722140458" sldId="431"/>
            <ac:spMk id="2" creationId="{D2222E4F-6AB1-AE2D-FCF3-03D7B61C5A2E}"/>
          </ac:spMkLst>
        </pc:spChg>
        <pc:spChg chg="mod">
          <ac:chgData name="Luciane Moessa de Souza" userId="0bd19d0f3f74c0be" providerId="LiveId" clId="{B5D343B7-8733-408B-8BA4-F31FFE70E835}" dt="2024-03-05T19:54:23.468" v="4101" actId="255"/>
          <ac:spMkLst>
            <pc:docMk/>
            <pc:sldMk cId="3722140458" sldId="431"/>
            <ac:spMk id="3" creationId="{F95161EA-4B74-B4CD-9C1C-88AA2B64312B}"/>
          </ac:spMkLst>
        </pc:spChg>
        <pc:spChg chg="add">
          <ac:chgData name="Luciane Moessa de Souza" userId="0bd19d0f3f74c0be" providerId="LiveId" clId="{B5D343B7-8733-408B-8BA4-F31FFE70E835}" dt="2024-03-05T18:48:43.850" v="315"/>
          <ac:spMkLst>
            <pc:docMk/>
            <pc:sldMk cId="3722140458" sldId="431"/>
            <ac:spMk id="5" creationId="{387E110F-BD7A-EFC2-918C-01CE4D22E1DE}"/>
          </ac:spMkLst>
        </pc:spChg>
        <pc:picChg chg="add mod">
          <ac:chgData name="Luciane Moessa de Souza" userId="0bd19d0f3f74c0be" providerId="LiveId" clId="{B5D343B7-8733-408B-8BA4-F31FFE70E835}" dt="2024-03-05T21:02:25.519" v="6049" actId="1076"/>
          <ac:picMkLst>
            <pc:docMk/>
            <pc:sldMk cId="3722140458" sldId="431"/>
            <ac:picMk id="7" creationId="{A8E3DE75-C8CE-0670-E7AB-8B47E41F2156}"/>
          </ac:picMkLst>
        </pc:picChg>
      </pc:sldChg>
      <pc:sldChg chg="del">
        <pc:chgData name="Luciane Moessa de Souza" userId="0bd19d0f3f74c0be" providerId="LiveId" clId="{B5D343B7-8733-408B-8BA4-F31FFE70E835}" dt="2024-03-05T18:43:25.347" v="74" actId="47"/>
        <pc:sldMkLst>
          <pc:docMk/>
          <pc:sldMk cId="3935922934" sldId="432"/>
        </pc:sldMkLst>
      </pc:sldChg>
      <pc:sldChg chg="del">
        <pc:chgData name="Luciane Moessa de Souza" userId="0bd19d0f3f74c0be" providerId="LiveId" clId="{B5D343B7-8733-408B-8BA4-F31FFE70E835}" dt="2024-03-05T18:43:25.347" v="74" actId="47"/>
        <pc:sldMkLst>
          <pc:docMk/>
          <pc:sldMk cId="160296841" sldId="433"/>
        </pc:sldMkLst>
      </pc:sldChg>
      <pc:sldChg chg="del">
        <pc:chgData name="Luciane Moessa de Souza" userId="0bd19d0f3f74c0be" providerId="LiveId" clId="{B5D343B7-8733-408B-8BA4-F31FFE70E835}" dt="2024-03-05T18:43:25.347" v="74" actId="47"/>
        <pc:sldMkLst>
          <pc:docMk/>
          <pc:sldMk cId="3596558884" sldId="434"/>
        </pc:sldMkLst>
      </pc:sldChg>
      <pc:sldChg chg="del">
        <pc:chgData name="Luciane Moessa de Souza" userId="0bd19d0f3f74c0be" providerId="LiveId" clId="{B5D343B7-8733-408B-8BA4-F31FFE70E835}" dt="2024-03-05T18:43:25.347" v="74" actId="47"/>
        <pc:sldMkLst>
          <pc:docMk/>
          <pc:sldMk cId="3171838225" sldId="435"/>
        </pc:sldMkLst>
      </pc:sldChg>
      <pc:sldChg chg="del">
        <pc:chgData name="Luciane Moessa de Souza" userId="0bd19d0f3f74c0be" providerId="LiveId" clId="{B5D343B7-8733-408B-8BA4-F31FFE70E835}" dt="2024-03-05T18:43:25.347" v="74" actId="47"/>
        <pc:sldMkLst>
          <pc:docMk/>
          <pc:sldMk cId="425904099" sldId="436"/>
        </pc:sldMkLst>
      </pc:sldChg>
      <pc:sldChg chg="del">
        <pc:chgData name="Luciane Moessa de Souza" userId="0bd19d0f3f74c0be" providerId="LiveId" clId="{B5D343B7-8733-408B-8BA4-F31FFE70E835}" dt="2024-03-05T18:43:25.347" v="74" actId="47"/>
        <pc:sldMkLst>
          <pc:docMk/>
          <pc:sldMk cId="1514593218" sldId="437"/>
        </pc:sldMkLst>
      </pc:sldChg>
      <pc:sldChg chg="del">
        <pc:chgData name="Luciane Moessa de Souza" userId="0bd19d0f3f74c0be" providerId="LiveId" clId="{B5D343B7-8733-408B-8BA4-F31FFE70E835}" dt="2024-03-05T18:43:25.347" v="74" actId="47"/>
        <pc:sldMkLst>
          <pc:docMk/>
          <pc:sldMk cId="254329580" sldId="438"/>
        </pc:sldMkLst>
      </pc:sldChg>
      <pc:sldChg chg="modSp mod">
        <pc:chgData name="Luciane Moessa de Souza" userId="0bd19d0f3f74c0be" providerId="LiveId" clId="{B5D343B7-8733-408B-8BA4-F31FFE70E835}" dt="2024-03-05T18:38:07.608" v="32" actId="20577"/>
        <pc:sldMkLst>
          <pc:docMk/>
          <pc:sldMk cId="2135995533" sldId="439"/>
        </pc:sldMkLst>
        <pc:spChg chg="mod">
          <ac:chgData name="Luciane Moessa de Souza" userId="0bd19d0f3f74c0be" providerId="LiveId" clId="{B5D343B7-8733-408B-8BA4-F31FFE70E835}" dt="2024-03-05T18:38:07.608" v="32" actId="20577"/>
          <ac:spMkLst>
            <pc:docMk/>
            <pc:sldMk cId="2135995533" sldId="439"/>
            <ac:spMk id="12" creationId="{3400F0A7-7F73-C22D-22FB-393B2EC67B24}"/>
          </ac:spMkLst>
        </pc:spChg>
      </pc:sldChg>
      <pc:sldChg chg="addSp modSp add mod">
        <pc:chgData name="Luciane Moessa de Souza" userId="0bd19d0f3f74c0be" providerId="LiveId" clId="{B5D343B7-8733-408B-8BA4-F31FFE70E835}" dt="2024-03-05T21:00:50.287" v="6042" actId="1076"/>
        <pc:sldMkLst>
          <pc:docMk/>
          <pc:sldMk cId="3146260697" sldId="440"/>
        </pc:sldMkLst>
        <pc:spChg chg="mod">
          <ac:chgData name="Luciane Moessa de Souza" userId="0bd19d0f3f74c0be" providerId="LiveId" clId="{B5D343B7-8733-408B-8BA4-F31FFE70E835}" dt="2024-03-05T21:00:33.879" v="6037" actId="20577"/>
          <ac:spMkLst>
            <pc:docMk/>
            <pc:sldMk cId="3146260697" sldId="440"/>
            <ac:spMk id="3" creationId="{3CC59F0B-1B6E-D5F7-9D34-78E064BA9B2A}"/>
          </ac:spMkLst>
        </pc:spChg>
        <pc:picChg chg="add mod">
          <ac:chgData name="Luciane Moessa de Souza" userId="0bd19d0f3f74c0be" providerId="LiveId" clId="{B5D343B7-8733-408B-8BA4-F31FFE70E835}" dt="2024-03-05T21:00:50.287" v="6042" actId="1076"/>
          <ac:picMkLst>
            <pc:docMk/>
            <pc:sldMk cId="3146260697" sldId="440"/>
            <ac:picMk id="7" creationId="{6854FFA3-6E9D-C4AD-8ACF-6C76976A234F}"/>
          </ac:picMkLst>
        </pc:picChg>
      </pc:sldChg>
      <pc:sldChg chg="modSp add mod">
        <pc:chgData name="Luciane Moessa de Souza" userId="0bd19d0f3f74c0be" providerId="LiveId" clId="{B5D343B7-8733-408B-8BA4-F31FFE70E835}" dt="2024-03-05T20:04:05.235" v="5483" actId="6549"/>
        <pc:sldMkLst>
          <pc:docMk/>
          <pc:sldMk cId="172896733" sldId="441"/>
        </pc:sldMkLst>
        <pc:spChg chg="mod">
          <ac:chgData name="Luciane Moessa de Souza" userId="0bd19d0f3f74c0be" providerId="LiveId" clId="{B5D343B7-8733-408B-8BA4-F31FFE70E835}" dt="2024-03-05T20:04:05.235" v="5483" actId="6549"/>
          <ac:spMkLst>
            <pc:docMk/>
            <pc:sldMk cId="172896733" sldId="441"/>
            <ac:spMk id="3" creationId="{098267A1-0E62-1896-ACBA-70387383679E}"/>
          </ac:spMkLst>
        </pc:spChg>
        <pc:picChg chg="mod">
          <ac:chgData name="Luciane Moessa de Souza" userId="0bd19d0f3f74c0be" providerId="LiveId" clId="{B5D343B7-8733-408B-8BA4-F31FFE70E835}" dt="2024-03-05T19:55:01.678" v="4104" actId="1076"/>
          <ac:picMkLst>
            <pc:docMk/>
            <pc:sldMk cId="172896733" sldId="441"/>
            <ac:picMk id="4" creationId="{8FC54240-787D-197A-213A-180CD6F20ADD}"/>
          </ac:picMkLst>
        </pc:picChg>
      </pc:sldChg>
      <pc:sldChg chg="modSp add mod">
        <pc:chgData name="Luciane Moessa de Souza" userId="0bd19d0f3f74c0be" providerId="LiveId" clId="{B5D343B7-8733-408B-8BA4-F31FFE70E835}" dt="2024-03-05T20:21:56.015" v="5964" actId="948"/>
        <pc:sldMkLst>
          <pc:docMk/>
          <pc:sldMk cId="2872498105" sldId="442"/>
        </pc:sldMkLst>
        <pc:spChg chg="mod">
          <ac:chgData name="Luciane Moessa de Souza" userId="0bd19d0f3f74c0be" providerId="LiveId" clId="{B5D343B7-8733-408B-8BA4-F31FFE70E835}" dt="2024-03-05T20:21:56.015" v="5964" actId="948"/>
          <ac:spMkLst>
            <pc:docMk/>
            <pc:sldMk cId="2872498105" sldId="442"/>
            <ac:spMk id="3" creationId="{44B58046-E8A0-7C1A-F9D3-F182675A8398}"/>
          </ac:spMkLst>
        </pc:spChg>
        <pc:picChg chg="mod">
          <ac:chgData name="Luciane Moessa de Souza" userId="0bd19d0f3f74c0be" providerId="LiveId" clId="{B5D343B7-8733-408B-8BA4-F31FFE70E835}" dt="2024-03-05T20:21:21.929" v="5958" actId="1076"/>
          <ac:picMkLst>
            <pc:docMk/>
            <pc:sldMk cId="2872498105" sldId="442"/>
            <ac:picMk id="4" creationId="{F1E8CF62-D039-5AA8-523E-A26EA8DD92C2}"/>
          </ac:picMkLst>
        </pc:picChg>
      </pc:sldChg>
      <pc:sldChg chg="modSp add mod">
        <pc:chgData name="Luciane Moessa de Souza" userId="0bd19d0f3f74c0be" providerId="LiveId" clId="{B5D343B7-8733-408B-8BA4-F31FFE70E835}" dt="2024-03-05T20:11:04.784" v="5725" actId="20577"/>
        <pc:sldMkLst>
          <pc:docMk/>
          <pc:sldMk cId="247835311" sldId="443"/>
        </pc:sldMkLst>
        <pc:spChg chg="mod">
          <ac:chgData name="Luciane Moessa de Souza" userId="0bd19d0f3f74c0be" providerId="LiveId" clId="{B5D343B7-8733-408B-8BA4-F31FFE70E835}" dt="2024-03-05T20:11:04.784" v="5725" actId="20577"/>
          <ac:spMkLst>
            <pc:docMk/>
            <pc:sldMk cId="247835311" sldId="443"/>
            <ac:spMk id="3" creationId="{BECAFE84-CE3D-83FB-01D0-19B59AA43693}"/>
          </ac:spMkLst>
        </pc:spChg>
      </pc:sldChg>
      <pc:sldChg chg="modSp add mod">
        <pc:chgData name="Luciane Moessa de Souza" userId="0bd19d0f3f74c0be" providerId="LiveId" clId="{B5D343B7-8733-408B-8BA4-F31FFE70E835}" dt="2024-03-05T20:12:50.024" v="5797" actId="20577"/>
        <pc:sldMkLst>
          <pc:docMk/>
          <pc:sldMk cId="3594093884" sldId="444"/>
        </pc:sldMkLst>
        <pc:spChg chg="mod">
          <ac:chgData name="Luciane Moessa de Souza" userId="0bd19d0f3f74c0be" providerId="LiveId" clId="{B5D343B7-8733-408B-8BA4-F31FFE70E835}" dt="2024-03-05T20:12:50.024" v="5797" actId="20577"/>
          <ac:spMkLst>
            <pc:docMk/>
            <pc:sldMk cId="3594093884" sldId="444"/>
            <ac:spMk id="3" creationId="{62DCC1FE-4D30-CB2F-21A0-FB225CDDB2F9}"/>
          </ac:spMkLst>
        </pc:spChg>
      </pc:sldChg>
      <pc:sldChg chg="modSp add mod">
        <pc:chgData name="Luciane Moessa de Souza" userId="0bd19d0f3f74c0be" providerId="LiveId" clId="{B5D343B7-8733-408B-8BA4-F31FFE70E835}" dt="2024-03-05T20:23:01.764" v="5970" actId="20577"/>
        <pc:sldMkLst>
          <pc:docMk/>
          <pc:sldMk cId="3686913181" sldId="445"/>
        </pc:sldMkLst>
        <pc:spChg chg="mod">
          <ac:chgData name="Luciane Moessa de Souza" userId="0bd19d0f3f74c0be" providerId="LiveId" clId="{B5D343B7-8733-408B-8BA4-F31FFE70E835}" dt="2024-03-05T20:23:01.764" v="5970" actId="20577"/>
          <ac:spMkLst>
            <pc:docMk/>
            <pc:sldMk cId="3686913181" sldId="445"/>
            <ac:spMk id="3" creationId="{8DFC54DA-C639-7511-570F-E0F41ABB9F6A}"/>
          </ac:spMkLst>
        </pc:spChg>
      </pc:sldChg>
      <pc:sldChg chg="addSp modSp add mod">
        <pc:chgData name="Luciane Moessa de Souza" userId="0bd19d0f3f74c0be" providerId="LiveId" clId="{B5D343B7-8733-408B-8BA4-F31FFE70E835}" dt="2024-03-05T21:03:18.127" v="6054" actId="14100"/>
        <pc:sldMkLst>
          <pc:docMk/>
          <pc:sldMk cId="3381488732" sldId="446"/>
        </pc:sldMkLst>
        <pc:spChg chg="mod">
          <ac:chgData name="Luciane Moessa de Souza" userId="0bd19d0f3f74c0be" providerId="LiveId" clId="{B5D343B7-8733-408B-8BA4-F31FFE70E835}" dt="2024-03-05T20:22:39.057" v="5969" actId="14100"/>
          <ac:spMkLst>
            <pc:docMk/>
            <pc:sldMk cId="3381488732" sldId="446"/>
            <ac:spMk id="3" creationId="{C2EE9621-7CDE-441B-BEF5-BA846CC82012}"/>
          </ac:spMkLst>
        </pc:spChg>
        <pc:picChg chg="add mod">
          <ac:chgData name="Luciane Moessa de Souza" userId="0bd19d0f3f74c0be" providerId="LiveId" clId="{B5D343B7-8733-408B-8BA4-F31FFE70E835}" dt="2024-03-05T21:03:18.127" v="6054" actId="14100"/>
          <ac:picMkLst>
            <pc:docMk/>
            <pc:sldMk cId="3381488732" sldId="446"/>
            <ac:picMk id="6" creationId="{D0F17B3F-4995-E85F-7754-F78D3369B0C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uciane.moessa@sis.org.br" TargetMode="External"/><Relationship Id="rId2" Type="http://schemas.openxmlformats.org/officeDocument/2006/relationships/hyperlink" Target="http://www.sis.org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64BA525-4F32-4CC9-90E2-EFA855E78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467" y="8500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0790DA3-A6FF-4580-BAB1-1CC11DB04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467" y="22978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02A2A2E-A9CE-4CBB-A4EC-DE68AFC62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53"/>
          <a:stretch/>
        </p:blipFill>
        <p:spPr>
          <a:xfrm>
            <a:off x="-79513" y="0"/>
            <a:ext cx="12271513" cy="6858001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400F0A7-7F73-C22D-22FB-393B2EC67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862" y="-139143"/>
            <a:ext cx="11668539" cy="194164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br>
              <a:rPr lang="pt-BR" sz="3000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pt-BR" sz="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sz="3600" b="1" dirty="0">
                <a:solidFill>
                  <a:schemeClr val="accent2">
                    <a:lumMod val="50000"/>
                  </a:schemeClr>
                </a:solidFill>
              </a:rPr>
              <a:t>Recomendações para fortalecimento da consideração de questões climáticas e socioambientais nas regulações de seguros e previdência brasileiras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57018E1-FEAB-DE87-59AA-27C4B9844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940" y="2157219"/>
            <a:ext cx="2052558" cy="127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9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0A61E-B400-B959-DF48-53A8A1D7C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81CFE-501A-05C2-0E7E-EBC7513F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4" y="279134"/>
            <a:ext cx="9288380" cy="83739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b="1" dirty="0"/>
              <a:t>Recomendações para fortalecimento da consideração de questões climáticas e socioambientais nas regulações de seguros e previdência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E9621-7CDE-441B-BEF5-BA846CC82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202266"/>
            <a:ext cx="9288380" cy="5376601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SzPct val="70000"/>
              <a:buNone/>
              <a:tabLst>
                <a:tab pos="6301105" algn="r"/>
              </a:tabLst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percentual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investimentos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com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impacto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climático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ambiental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social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positivo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indicadores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impacto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metas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para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ampliação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tais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investimentos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desempenho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em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face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metas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passadas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</a:p>
          <a:p>
            <a:pPr marL="0" lvl="0" indent="0" algn="just">
              <a:spcBef>
                <a:spcPts val="0"/>
              </a:spcBef>
              <a:spcAft>
                <a:spcPts val="400"/>
              </a:spcAft>
              <a:buSzPct val="70000"/>
              <a:buNone/>
              <a:tabLst>
                <a:tab pos="6301105" algn="r"/>
              </a:tabLst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de que forma o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desempenho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face 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metas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ASG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afeta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remuneração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direção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superior; - dados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sobre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reclamações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em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matéria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socioambiental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recebidas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partes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interessadas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tratamento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dado 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elas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medidas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prevenção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para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evitar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que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situações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semelhantes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se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repitam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400"/>
              </a:spcBef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Consideração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das 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preferências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ASG dos 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consumidores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no 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desenvolvimento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planos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previdência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títulos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capitalização</a:t>
            </a:r>
            <a:endParaRPr lang="pt-BR" sz="2400" dirty="0">
              <a:solidFill>
                <a:schemeClr val="tx1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spcAft>
                <a:spcPts val="500"/>
              </a:spcAft>
              <a:buSzPct val="70000"/>
              <a:buFont typeface="Fonte do Sistema Regular"/>
              <a:buChar char="►"/>
              <a:tabLst>
                <a:tab pos="6301105" algn="r"/>
              </a:tabLst>
            </a:pPr>
            <a:endParaRPr lang="en-GB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16CDA-EA43-6836-9DE7-F40662B7E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58"/>
          <a:stretch/>
        </p:blipFill>
        <p:spPr>
          <a:xfrm>
            <a:off x="9817681" y="5580786"/>
            <a:ext cx="2374319" cy="12772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F17B3F-4995-E85F-7754-F78D3369B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284132"/>
            <a:ext cx="3785127" cy="229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88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3C7BE-D865-4BE1-9835-557DC882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304" y="235192"/>
            <a:ext cx="8137132" cy="666327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/>
              <a:t>Para manter contato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9AD722-E1D9-4E79-9D85-ED351EB97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970" y="1133558"/>
            <a:ext cx="9787799" cy="34111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en-GB" sz="3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saber</a:t>
            </a:r>
            <a:r>
              <a:rPr lang="en-GB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en-GB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GB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3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</a:t>
            </a:r>
            <a:r>
              <a:rPr lang="en-GB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Soluções</a:t>
            </a:r>
            <a:r>
              <a:rPr lang="en-GB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Inclusivas</a:t>
            </a:r>
            <a:r>
              <a:rPr lang="en-GB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Sustentáveis</a:t>
            </a:r>
            <a:r>
              <a:rPr lang="en-GB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(SIS), </a:t>
            </a:r>
            <a:r>
              <a:rPr lang="en-GB" sz="3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visite</a:t>
            </a:r>
            <a:r>
              <a:rPr lang="en-GB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www.sis.org.br</a:t>
            </a:r>
            <a:endParaRPr lang="en-GB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0" indent="0">
              <a:buNone/>
            </a:pPr>
            <a:r>
              <a:rPr lang="en-GB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luciane.moessa@sis.org.br</a:t>
            </a:r>
            <a:endParaRPr lang="en-GB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Obrigada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just"/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2908957-7AB8-88EE-E583-31DC46230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562" y="4544732"/>
            <a:ext cx="3468629" cy="214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7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2E4F-6AB1-AE2D-FCF3-03D7B61C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4" y="279133"/>
            <a:ext cx="9288380" cy="165126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Recomendações para fortalecimento da consideração de questões climáticas e socioambientais nas regulações de seguros e previdência brasileiras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161EA-4B74-B4CD-9C1C-88AA2B64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1" y="1703671"/>
            <a:ext cx="9451740" cy="5154329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6301105" algn="r"/>
              </a:tabLst>
            </a:pP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Metodologia</a:t>
            </a:r>
            <a:r>
              <a:rPr lang="en-GB" sz="2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do </a:t>
            </a: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estudo</a:t>
            </a:r>
            <a:r>
              <a:rPr lang="en-GB" sz="2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t-B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análise das regulações e diretrizes já existentes no Brasil nessa matéria;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t-B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análise das regulações e diretrizes nessa matéria em outros países  e de sua possível utilidade/adaptabilidade ao mercado brasileiro;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t-B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análise do estudo da PREVIC em 2021 e dos resultados do RASA em 2023, para se buscar dados objetivos sobre o estágio atual do mercado brasileiro;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t-B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consideração de recomendações das redes globais de reguladores de seguros e de previdência, bem como de estudos (acadêmicos ou não) relevantes para essa agenda.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t-BR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egulações de outros países analisadas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Seguros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Alemanha, Áustria, Colômbia, Indonésia,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Japão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Malásia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Reino Unido, Singapura, União Europeia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Previdência</a:t>
            </a:r>
            <a:r>
              <a:rPr lang="en-GB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complementar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África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Sul,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Alemanha, Áustria, </a:t>
            </a:r>
            <a:r>
              <a:rPr lang="en-GB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Bélgica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hile,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Colômbia,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Espanha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Indonésia,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Itália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Japão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Malásia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México,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Reino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Unido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Rússia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União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Europeia</a:t>
            </a:r>
            <a:endParaRPr lang="en-GB" sz="20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6301105" algn="r"/>
              </a:tabLst>
            </a:pPr>
            <a:endParaRPr lang="en-GB" sz="28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None/>
              <a:tabLst>
                <a:tab pos="6293485" algn="r"/>
              </a:tabLst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6805708-C0D9-5965-94AC-39C6B4F02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43"/>
          <a:stretch/>
        </p:blipFill>
        <p:spPr>
          <a:xfrm>
            <a:off x="9802313" y="5604504"/>
            <a:ext cx="2389687" cy="1253496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95E2E893-8599-32B0-529C-30B4F5F49A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658"/>
          <a:stretch/>
        </p:blipFill>
        <p:spPr>
          <a:xfrm>
            <a:off x="9817681" y="5580786"/>
            <a:ext cx="2374319" cy="1277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536E61-B665-9658-2E7B-DEFEE6AC1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6538" y="571500"/>
            <a:ext cx="1811866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75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98AD3-6263-F3D2-42D1-72DFCBCC3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5FC51-778A-9091-8FF8-411EBD543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4" y="279133"/>
            <a:ext cx="9288380" cy="165126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Recomendações para fortalecimento da consideração de questões climáticas e socioambientais nas regulações de seguros e previdência brasileiras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59F0B-1B6E-D5F7-9D34-78E064BA9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7" y="1703671"/>
            <a:ext cx="9164213" cy="515432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9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– Temas comuns aos dois </a:t>
            </a:r>
            <a:r>
              <a:rPr lang="pt-BR" sz="96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universos (seguros e previdência) – investimentos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96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9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II – Segur</a:t>
            </a:r>
            <a:r>
              <a:rPr lang="pt-BR" sz="96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pt-BR" sz="9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endParaRPr lang="pt-BR" sz="96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9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2.1 a 2.7 - recomendações específicas para este universo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9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2.8 – conjunto de recomendações para seguradoras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96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9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III – Entidades de previdência complementar e sociedades de capitalização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9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3.1 a 3.2 - recomendações específicas para este universo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9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3.3 – conjunto de recomendações para entidades de previdência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96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9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IV – Referências</a:t>
            </a:r>
            <a:endParaRPr lang="en-GB" sz="9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6293485" algn="r"/>
              </a:tabLst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E81F33-0463-3410-67FE-D851F7B17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43"/>
          <a:stretch/>
        </p:blipFill>
        <p:spPr>
          <a:xfrm>
            <a:off x="9802313" y="5604504"/>
            <a:ext cx="2389687" cy="1253496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4C220A1-545C-E217-1E59-B2AF48AD4B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658"/>
          <a:stretch/>
        </p:blipFill>
        <p:spPr>
          <a:xfrm>
            <a:off x="9817681" y="5580786"/>
            <a:ext cx="2374319" cy="1277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54FFA3-6E9D-C4AD-8ACF-6C76976A2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2968" y="2302933"/>
            <a:ext cx="2676356" cy="18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60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2E4F-6AB1-AE2D-FCF3-03D7B61C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4" y="279134"/>
            <a:ext cx="9288380" cy="83739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b="1" dirty="0"/>
              <a:t>Recomendações para fortalecimento da consideração de questões climáticas e socioambientais nas regulações de seguros e previdência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161EA-4B74-B4CD-9C1C-88AA2B64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049868"/>
            <a:ext cx="9528924" cy="5529000"/>
          </a:xfrm>
        </p:spPr>
        <p:txBody>
          <a:bodyPr>
            <a:noAutofit/>
          </a:bodyPr>
          <a:lstStyle/>
          <a:p>
            <a:pPr indent="0" algn="just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pt-BR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– </a:t>
            </a:r>
            <a:r>
              <a:rPr lang="pt-BR" sz="2800" b="1" u="sng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Recomendaçõe</a:t>
            </a:r>
            <a:r>
              <a:rPr lang="pt-BR" sz="2800" b="1" u="sng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 comuns aos dois universos (seguros e previdência)</a:t>
            </a:r>
          </a:p>
          <a:p>
            <a:pPr lvl="0" algn="just">
              <a:spcBef>
                <a:spcPts val="400"/>
              </a:spcBef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pt-BR" sz="2400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Definição de temas sociais, ambientais, climáticos e de governança relevantes</a:t>
            </a:r>
            <a:endParaRPr lang="en-GB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pt-BR" sz="2400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Identificação de riscos socioambientais e climáticos:</a:t>
            </a:r>
          </a:p>
          <a:p>
            <a:pPr marL="0" lvl="0" indent="0" algn="just">
              <a:spcBef>
                <a:spcPts val="400"/>
              </a:spcBef>
              <a:buSzPct val="70000"/>
              <a:buNone/>
              <a:tabLst>
                <a:tab pos="6301105" algn="r"/>
              </a:tabLst>
            </a:pPr>
            <a:r>
              <a:rPr lang="pt-BR" sz="2000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Cumprimento legal X desempenho/eficiência</a:t>
            </a:r>
          </a:p>
          <a:p>
            <a:pPr marL="0" lvl="0" indent="0" algn="just">
              <a:spcBef>
                <a:spcPts val="400"/>
              </a:spcBef>
              <a:buSzPct val="70000"/>
              <a:buNone/>
              <a:tabLst>
                <a:tab pos="6301105" algn="r"/>
              </a:tabLst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Consideração do local                   Abordagem de cadeia de valor</a:t>
            </a:r>
            <a:endParaRPr lang="pt-BR" sz="2000" strike="noStrike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spcBef>
                <a:spcPts val="400"/>
              </a:spcBef>
              <a:buSzPct val="70000"/>
              <a:buNone/>
              <a:tabLst>
                <a:tab pos="6301105" algn="r"/>
              </a:tabLst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Fontes de informação e diligências</a:t>
            </a:r>
            <a:endParaRPr lang="pt-BR" sz="2000" strike="noStrike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Elaboração de políticas 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(participação de </a:t>
            </a:r>
            <a:r>
              <a:rPr lang="pt-BR" sz="2000" i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stakeholders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 e 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governança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(definição de papeis, dimensão e capacitação da equipe, orçamento da área, auditoria interna)</a:t>
            </a:r>
            <a:endParaRPr lang="en-GB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pt-BR" sz="2400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Definição das classes de ativos a serem avaliadas</a:t>
            </a:r>
          </a:p>
          <a:p>
            <a:pPr lvl="0" algn="just">
              <a:spcBef>
                <a:spcPts val="400"/>
              </a:spcBef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Seleção e acompanhamento dos prestadores de serviços; integração de fatores ASG nos esquemas de remuner</a:t>
            </a:r>
            <a:r>
              <a:rPr lang="pt-BR" sz="2400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ação – </a:t>
            </a:r>
            <a:r>
              <a:rPr lang="pt-BR" sz="2000" i="1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asset managers</a:t>
            </a:r>
            <a:r>
              <a:rPr lang="pt-BR" sz="2000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procuradores, etc</a:t>
            </a:r>
          </a:p>
          <a:p>
            <a:pPr lvl="0" algn="just">
              <a:spcBef>
                <a:spcPts val="400"/>
              </a:spcBef>
              <a:spcAft>
                <a:spcPts val="500"/>
              </a:spcAft>
              <a:buSzPct val="70000"/>
              <a:buFont typeface="Fonte do Sistema Regular"/>
              <a:buChar char="►"/>
              <a:tabLst>
                <a:tab pos="6301105" algn="r"/>
              </a:tabLst>
            </a:pPr>
            <a:endParaRPr lang="en-GB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DF5BC-85B1-DC62-F680-8A365F39D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58"/>
          <a:stretch/>
        </p:blipFill>
        <p:spPr>
          <a:xfrm>
            <a:off x="9817681" y="5580786"/>
            <a:ext cx="2374319" cy="1277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E3DE75-C8CE-0670-E7AB-8B47E41F2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605" y="2583787"/>
            <a:ext cx="2598196" cy="193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4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E94E4-B580-44A2-6BB6-26ADD450A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28CFA-DEE2-42C6-6DEA-1ED255E6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4" y="279134"/>
            <a:ext cx="9288380" cy="83739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b="1" dirty="0"/>
              <a:t>Recomendações para fortalecimento da consideração de questões climáticas e socioambientais nas regulações de seguros e previdência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AFE84-CE3D-83FB-01D0-19B59AA43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2133"/>
            <a:ext cx="9817682" cy="5596735"/>
          </a:xfrm>
        </p:spPr>
        <p:txBody>
          <a:bodyPr>
            <a:noAutofit/>
          </a:bodyPr>
          <a:lstStyle/>
          <a:p>
            <a:pPr indent="0" algn="just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pt-BR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– </a:t>
            </a:r>
            <a:r>
              <a:rPr lang="pt-BR" sz="2400" b="1" u="sng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Recomendaçõe</a:t>
            </a:r>
            <a:r>
              <a:rPr lang="pt-BR" sz="2400" b="1" u="sng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 comuns aos dois universos (seguros e previdência)</a:t>
            </a:r>
          </a:p>
          <a:p>
            <a:pPr algn="just">
              <a:spcBef>
                <a:spcPts val="400"/>
              </a:spcBef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Reflexos na seleção de ativos e nas condições dos investimentos 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(exemplo: taxas de juros em títulos de renda fixa)</a:t>
            </a:r>
          </a:p>
          <a:p>
            <a:pPr lvl="0" algn="just">
              <a:spcBef>
                <a:spcPts val="400"/>
              </a:spcBef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Monitoramento dos riscos socioambientais, climáticos e de governança 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(frequência, periodicidade, abrangência temática, profundidade, consequências)</a:t>
            </a:r>
            <a:endParaRPr lang="pt-BR" sz="24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Mitigação de riscos: políticas de voto e engajamento com empresas investidas </a:t>
            </a:r>
          </a:p>
          <a:p>
            <a:pPr lvl="0" algn="just">
              <a:spcBef>
                <a:spcPts val="400"/>
              </a:spcBef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Gestão de riscos socioambientais e climáticos em nível de carteira de investimentos</a:t>
            </a:r>
          </a:p>
          <a:p>
            <a:pPr lvl="0" algn="just">
              <a:spcBef>
                <a:spcPts val="400"/>
              </a:spcBef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Definição de </a:t>
            </a:r>
            <a:r>
              <a:rPr lang="pt-BR" sz="2200" u="sng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metas em nível de carteira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e incorporação de fatores ASG na remuneração da direção superior: 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testes de estresse e análise de cenários</a:t>
            </a:r>
          </a:p>
          <a:p>
            <a:pPr lvl="0" algn="just">
              <a:spcBef>
                <a:spcPts val="400"/>
              </a:spcBef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Conteúdo mínimo das Políticas de Sustentabilidade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(estratégia de gestão de riscos; critérios para classificação de risco, para definição de metas, para contratação e remuneração de gestoras de ativos)</a:t>
            </a:r>
          </a:p>
          <a:p>
            <a:pPr lvl="0" algn="just">
              <a:spcBef>
                <a:spcPts val="400"/>
              </a:spcBef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Efeito vinculante de compromissos voluntários</a:t>
            </a:r>
          </a:p>
          <a:p>
            <a:pPr lvl="0" algn="just">
              <a:spcBef>
                <a:spcPts val="400"/>
              </a:spcBef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Impactos socioambientais e climáticos das instalações físicas, gestão de pessoas e fornecedores</a:t>
            </a:r>
          </a:p>
          <a:p>
            <a:pPr lvl="0" algn="just">
              <a:spcBef>
                <a:spcPts val="400"/>
              </a:spcBef>
              <a:spcAft>
                <a:spcPts val="500"/>
              </a:spcAft>
              <a:buSzPct val="70000"/>
              <a:buFont typeface="Fonte do Sistema Regular"/>
              <a:buChar char="►"/>
              <a:tabLst>
                <a:tab pos="6301105" algn="r"/>
              </a:tabLst>
            </a:pPr>
            <a:endParaRPr lang="en-GB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53CF0-BD88-ADE2-EE21-D762E1482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58"/>
          <a:stretch/>
        </p:blipFill>
        <p:spPr>
          <a:xfrm>
            <a:off x="9817681" y="5580786"/>
            <a:ext cx="2374319" cy="127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BE85C-7AB7-4A99-5290-52CD75708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EF398-9315-AA72-1E04-CF7E0646F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4" y="279134"/>
            <a:ext cx="9288380" cy="83739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b="1" dirty="0"/>
              <a:t>Recomendações para fortalecimento da consideração de questões climáticas e socioambientais nas regulações de seguros e previdência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67A1-0E62-1896-ACBA-70387383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210732"/>
            <a:ext cx="9528924" cy="5368135"/>
          </a:xfrm>
        </p:spPr>
        <p:txBody>
          <a:bodyPr>
            <a:noAutofit/>
          </a:bodyPr>
          <a:lstStyle/>
          <a:p>
            <a:pPr indent="0" algn="just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pt-BR" sz="2400" b="1" dirty="0">
                <a:solidFill>
                  <a:schemeClr val="accent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II – </a:t>
            </a:r>
            <a:r>
              <a:rPr lang="pt-BR" sz="2400" b="1" u="sng" dirty="0">
                <a:solidFill>
                  <a:schemeClr val="accent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Recomendações para a regulação do setor de seguros</a:t>
            </a:r>
          </a:p>
          <a:p>
            <a:pPr lvl="0" algn="just">
              <a:spcBef>
                <a:spcPts val="400"/>
              </a:spcBef>
              <a:spcAft>
                <a:spcPts val="500"/>
              </a:spcAft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Definiç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ão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clara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do 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universo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operações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a ser 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avaliado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em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termos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riscos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oportunidades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socioambientais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climáticas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(</a:t>
            </a:r>
            <a:r>
              <a:rPr lang="en-GB" sz="20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exemplos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: </a:t>
            </a:r>
            <a:r>
              <a:rPr lang="en-GB" sz="20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seguro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agrícola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seguro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imobiliário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, etc)</a:t>
            </a:r>
          </a:p>
          <a:p>
            <a:pPr lvl="0" algn="just">
              <a:spcBef>
                <a:spcPts val="400"/>
              </a:spcBef>
              <a:spcAft>
                <a:spcPts val="500"/>
              </a:spcAft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Consequências</a:t>
            </a:r>
            <a:r>
              <a:rPr lang="en-GB" sz="2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da </a:t>
            </a: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avaliação</a:t>
            </a:r>
            <a:r>
              <a:rPr lang="en-GB" sz="2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riscos</a:t>
            </a:r>
            <a:r>
              <a:rPr lang="en-GB" sz="2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dessa </a:t>
            </a: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natureza</a:t>
            </a:r>
            <a:r>
              <a:rPr lang="en-GB" sz="2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: </a:t>
            </a: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abrangência</a:t>
            </a:r>
            <a:r>
              <a:rPr lang="en-GB" sz="2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da </a:t>
            </a: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cobertura</a:t>
            </a:r>
            <a:r>
              <a:rPr lang="en-GB" sz="2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(</a:t>
            </a: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exposição</a:t>
            </a:r>
            <a:r>
              <a:rPr lang="en-GB" sz="2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ao</a:t>
            </a:r>
            <a:r>
              <a:rPr lang="en-GB" sz="2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risco</a:t>
            </a:r>
            <a:r>
              <a:rPr lang="en-GB" sz="2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) e </a:t>
            </a: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precificação</a:t>
            </a:r>
            <a:endParaRPr lang="en-GB" sz="24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spcAft>
                <a:spcPts val="500"/>
              </a:spcAft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Mitigação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riscos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: 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engajamento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com 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clientes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segurados</a:t>
            </a:r>
            <a:endParaRPr lang="en-GB" sz="2400" dirty="0">
              <a:solidFill>
                <a:schemeClr val="tx1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spcAft>
                <a:spcPts val="500"/>
              </a:spcAft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Seguros</a:t>
            </a:r>
            <a:r>
              <a:rPr lang="en-GB" sz="2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para </a:t>
            </a: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atividades</a:t>
            </a:r>
            <a:r>
              <a:rPr lang="en-GB" sz="2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econômicas</a:t>
            </a:r>
            <a:r>
              <a:rPr lang="en-GB" sz="2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com </a:t>
            </a: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impactos</a:t>
            </a:r>
            <a:r>
              <a:rPr lang="en-GB" sz="2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socioambientais</a:t>
            </a:r>
            <a:r>
              <a:rPr lang="en-GB" sz="2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ou</a:t>
            </a:r>
            <a:r>
              <a:rPr lang="en-GB" sz="2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climáticos</a:t>
            </a:r>
            <a:r>
              <a:rPr lang="en-GB" sz="2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positivos</a:t>
            </a:r>
            <a:endParaRPr lang="en-GB" sz="24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spcAft>
                <a:spcPts val="500"/>
              </a:spcAft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Consideração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das 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preferências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ASG dos 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consumidores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no 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desenvolvimento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produtos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seguros</a:t>
            </a:r>
            <a:endParaRPr lang="en-GB" sz="2400" dirty="0">
              <a:solidFill>
                <a:schemeClr val="tx1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spcAft>
                <a:spcPts val="500"/>
              </a:spcAft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Consideração</a:t>
            </a:r>
            <a:r>
              <a:rPr lang="en-GB" sz="2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das </a:t>
            </a: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necessidades</a:t>
            </a:r>
            <a:r>
              <a:rPr lang="en-GB" sz="2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dos </a:t>
            </a: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consumidores</a:t>
            </a:r>
            <a:r>
              <a:rPr lang="en-GB" sz="2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relacionadas</a:t>
            </a:r>
            <a:r>
              <a:rPr lang="en-GB" sz="2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 </a:t>
            </a: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riscos</a:t>
            </a:r>
            <a:r>
              <a:rPr lang="en-GB" sz="2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climáticos</a:t>
            </a:r>
            <a:r>
              <a:rPr lang="en-GB" sz="2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na</a:t>
            </a:r>
            <a:r>
              <a:rPr lang="en-GB" sz="2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oferta</a:t>
            </a:r>
            <a:r>
              <a:rPr lang="en-GB" sz="2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produtos</a:t>
            </a:r>
            <a:r>
              <a:rPr lang="en-GB" sz="2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seguros</a:t>
            </a:r>
            <a:endParaRPr lang="en-GB" sz="24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spcAft>
                <a:spcPts val="500"/>
              </a:spcAft>
              <a:buSzPct val="70000"/>
              <a:buFont typeface="Fonte do Sistema Regular"/>
              <a:buChar char="►"/>
              <a:tabLst>
                <a:tab pos="6301105" algn="r"/>
              </a:tabLst>
            </a:pPr>
            <a:endParaRPr lang="en-GB" sz="24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C54240-787D-197A-213A-180CD6F20A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58"/>
          <a:stretch/>
        </p:blipFill>
        <p:spPr>
          <a:xfrm>
            <a:off x="10024533" y="3429000"/>
            <a:ext cx="2167467" cy="11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0B154-4D69-820B-BDF9-3F5FF416F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B830-905C-1691-6952-94631CE93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4" y="279134"/>
            <a:ext cx="9288380" cy="83739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b="1" dirty="0"/>
              <a:t>Recomendações para fortalecimento da consideração de questões climáticas e socioambientais nas regulações de seguros e previdência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CC1FE-4D30-CB2F-21A0-FB225CDDB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016000"/>
            <a:ext cx="9528924" cy="5562868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Divulgação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informações</a:t>
            </a: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: </a:t>
            </a:r>
          </a:p>
          <a:p>
            <a:pPr marL="0" lvl="0" indent="0" algn="just">
              <a:spcBef>
                <a:spcPts val="0"/>
              </a:spcBef>
              <a:spcAft>
                <a:spcPts val="400"/>
              </a:spcAft>
              <a:buSzPct val="70000"/>
              <a:buNone/>
              <a:tabLst>
                <a:tab pos="6301105" algn="r"/>
              </a:tabLst>
            </a:pPr>
            <a:r>
              <a:rPr lang="en-GB" sz="2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fontes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informação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diligências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adotadas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para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identificação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riscos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socioambientais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climáticos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como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identificação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riscos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influencia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no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processo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decisório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</a:p>
          <a:p>
            <a:pPr marL="0" lvl="0" indent="0" algn="just">
              <a:spcBef>
                <a:spcPts val="0"/>
              </a:spcBef>
              <a:spcAft>
                <a:spcPts val="400"/>
              </a:spcAft>
              <a:buSzPct val="70000"/>
              <a:buNone/>
              <a:tabLst>
                <a:tab pos="6301105" algn="r"/>
              </a:tabLst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frequência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periodicidade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abrangência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temática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profundidade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do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monitoramento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riscos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</a:p>
          <a:p>
            <a:pPr marL="0" lvl="0" indent="0" algn="just">
              <a:spcBef>
                <a:spcPts val="0"/>
              </a:spcBef>
              <a:spcAft>
                <a:spcPts val="400"/>
              </a:spcAft>
              <a:buSzPct val="70000"/>
              <a:buNone/>
              <a:tabLst>
                <a:tab pos="6301105" algn="r"/>
              </a:tabLst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critérios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ASG para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seleção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remuneração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prestadores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serviços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</a:p>
          <a:p>
            <a:pPr marL="0" lvl="0" indent="0" algn="just">
              <a:spcBef>
                <a:spcPts val="0"/>
              </a:spcBef>
              <a:spcAft>
                <a:spcPts val="400"/>
              </a:spcAft>
              <a:buSzPct val="70000"/>
              <a:buNone/>
              <a:tabLst>
                <a:tab pos="6301105" algn="r"/>
              </a:tabLst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resultados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política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exercício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do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direito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voto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apresentação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proposições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em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matéria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ASG; </a:t>
            </a:r>
          </a:p>
          <a:p>
            <a:pPr marL="0" lvl="0" indent="0" algn="just">
              <a:spcBef>
                <a:spcPts val="0"/>
              </a:spcBef>
              <a:spcAft>
                <a:spcPts val="400"/>
              </a:spcAft>
              <a:buSzPct val="70000"/>
              <a:buNone/>
              <a:tabLst>
                <a:tab pos="6301105" algn="r"/>
              </a:tabLst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resultados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política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engajamento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com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empresas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investidas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</a:p>
          <a:p>
            <a:pPr marL="0" lvl="0" indent="0" algn="just">
              <a:spcBef>
                <a:spcPts val="0"/>
              </a:spcBef>
              <a:spcAft>
                <a:spcPts val="400"/>
              </a:spcAft>
              <a:buSzPct val="70000"/>
              <a:buNone/>
              <a:tabLst>
                <a:tab pos="6301105" algn="r"/>
              </a:tabLst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grau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cumprimento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dos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compromissos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voluntários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</a:p>
          <a:p>
            <a:pPr marL="0" lvl="0" indent="0" algn="just">
              <a:spcBef>
                <a:spcPts val="0"/>
              </a:spcBef>
              <a:spcAft>
                <a:spcPts val="400"/>
              </a:spcAft>
              <a:buSzPct val="70000"/>
              <a:buNone/>
              <a:tabLst>
                <a:tab pos="6301105" algn="r"/>
              </a:tabLst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composição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do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portfólio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: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setor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localização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nível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risco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socioambiental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climático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das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empresas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metas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para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redução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riscos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desempenho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em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face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metas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passadas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resultados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testes de stress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análise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cenários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climáticos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socioambientais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percentual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investimentos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com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impacto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climático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ambiental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social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positivo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indicadores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impacto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metas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para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ampliação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tais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investimentos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desempenho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em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face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metas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passadas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</a:p>
          <a:p>
            <a:pPr marL="0" lvl="0" indent="0" algn="just">
              <a:spcBef>
                <a:spcPts val="0"/>
              </a:spcBef>
              <a:spcAft>
                <a:spcPts val="400"/>
              </a:spcAft>
              <a:buSzPct val="70000"/>
              <a:buNone/>
              <a:tabLst>
                <a:tab pos="6301105" algn="r"/>
              </a:tabLst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de que forma o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desempenho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face 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metas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ASG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afeta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remuneração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direção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superior; - dados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sobre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reclamações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em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matéria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socioambiental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recebidas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partes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interessadas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tratamento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dado 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elas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medidas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prevenção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p/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evitar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que tais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situações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se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repitam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400"/>
              </a:spcBef>
              <a:spcAft>
                <a:spcPts val="500"/>
              </a:spcAft>
              <a:buSzPct val="70000"/>
              <a:buFont typeface="Fonte do Sistema Regular"/>
              <a:buChar char="►"/>
              <a:tabLst>
                <a:tab pos="6301105" algn="r"/>
              </a:tabLst>
            </a:pPr>
            <a:endParaRPr lang="en-GB" sz="24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C61AE0-05CE-387A-25CD-B08EB7C896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58"/>
          <a:stretch/>
        </p:blipFill>
        <p:spPr>
          <a:xfrm>
            <a:off x="10024533" y="3429000"/>
            <a:ext cx="2167467" cy="11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9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A03A5-A4E7-5CC7-4F8B-07D702876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F80F0-FA83-A2D9-5F6D-08485C563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4" y="279134"/>
            <a:ext cx="9288380" cy="83739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b="1" dirty="0"/>
              <a:t>Recomendações para fortalecimento da consideração de questões climáticas e socioambientais nas regulações de seguros e previdência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58046-E8A0-7C1A-F9D3-F182675A8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049868"/>
            <a:ext cx="9566442" cy="5529000"/>
          </a:xfrm>
        </p:spPr>
        <p:txBody>
          <a:bodyPr>
            <a:noAutofit/>
          </a:bodyPr>
          <a:lstStyle/>
          <a:p>
            <a:pPr indent="0" algn="just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pt-BR" sz="2400" b="1" dirty="0">
                <a:solidFill>
                  <a:schemeClr val="accent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III – </a:t>
            </a:r>
            <a:r>
              <a:rPr lang="pt-BR" sz="2400" b="1" u="sng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</a:t>
            </a:r>
            <a:r>
              <a:rPr lang="pt-BR" sz="2400" b="1" u="sng" dirty="0">
                <a:solidFill>
                  <a:schemeClr val="accent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ecomendações para a regulação de entidades de previdência complementar e sociedades de capitalização</a:t>
            </a:r>
          </a:p>
          <a:p>
            <a:pPr lvl="0" algn="just">
              <a:spcBef>
                <a:spcPts val="400"/>
              </a:spcBef>
              <a:spcAft>
                <a:spcPts val="600"/>
              </a:spcAft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pt-BR" b="1" strike="noStrike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Divulgação de informações por entidades de previdência complementar abertas</a:t>
            </a:r>
            <a:r>
              <a:rPr lang="pt-BR" strike="noStrike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0" lvl="0" indent="0" algn="just">
              <a:spcBef>
                <a:spcPts val="0"/>
              </a:spcBef>
              <a:spcAft>
                <a:spcPts val="400"/>
              </a:spcAft>
              <a:buSzPct val="70000"/>
              <a:buNone/>
              <a:tabLst>
                <a:tab pos="6301105" algn="r"/>
              </a:tabLst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fontes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informação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diligências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adotadas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para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identificação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riscos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socioambientais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climáticos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como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identificação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riscos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influencia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no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processo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decisório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</a:p>
          <a:p>
            <a:pPr marL="0" lvl="0" indent="0" algn="just">
              <a:spcBef>
                <a:spcPts val="0"/>
              </a:spcBef>
              <a:spcAft>
                <a:spcPts val="400"/>
              </a:spcAft>
              <a:buSzPct val="70000"/>
              <a:buNone/>
              <a:tabLst>
                <a:tab pos="6301105" algn="r"/>
              </a:tabLst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frequência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periodicidade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abrangência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temática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profundidade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do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monitoramento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riscos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</a:p>
          <a:p>
            <a:pPr marL="0" lvl="0" indent="0" algn="just">
              <a:spcBef>
                <a:spcPts val="0"/>
              </a:spcBef>
              <a:spcAft>
                <a:spcPts val="400"/>
              </a:spcAft>
              <a:buSzPct val="70000"/>
              <a:buNone/>
              <a:tabLst>
                <a:tab pos="6301105" algn="r"/>
              </a:tabLst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critérios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ASG para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seleção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remuneração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prestadores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serviços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</a:p>
          <a:p>
            <a:pPr marL="0" lvl="0" indent="0" algn="just">
              <a:spcBef>
                <a:spcPts val="0"/>
              </a:spcBef>
              <a:spcAft>
                <a:spcPts val="400"/>
              </a:spcAft>
              <a:buSzPct val="70000"/>
              <a:buNone/>
              <a:tabLst>
                <a:tab pos="6301105" algn="r"/>
              </a:tabLst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resultados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política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exercício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do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direito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voto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apresentação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proposições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em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matéria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ASG; </a:t>
            </a:r>
          </a:p>
          <a:p>
            <a:pPr marL="0" lvl="0" indent="0" algn="just">
              <a:spcBef>
                <a:spcPts val="0"/>
              </a:spcBef>
              <a:spcAft>
                <a:spcPts val="400"/>
              </a:spcAft>
              <a:buSzPct val="70000"/>
              <a:buNone/>
              <a:tabLst>
                <a:tab pos="6301105" algn="r"/>
              </a:tabLst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resultados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política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engajamento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com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empresas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investidas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</a:p>
          <a:p>
            <a:pPr marL="0" lvl="0" indent="0" algn="just">
              <a:spcBef>
                <a:spcPts val="0"/>
              </a:spcBef>
              <a:spcAft>
                <a:spcPts val="400"/>
              </a:spcAft>
              <a:buSzPct val="70000"/>
              <a:buNone/>
              <a:tabLst>
                <a:tab pos="6301105" algn="r"/>
              </a:tabLst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grau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cumprimento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dos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compromissos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voluntários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</a:p>
          <a:p>
            <a:pPr marL="0" lvl="0" indent="0" algn="just">
              <a:spcBef>
                <a:spcPts val="0"/>
              </a:spcBef>
              <a:buSzPct val="70000"/>
              <a:buNone/>
              <a:tabLst>
                <a:tab pos="6301105" algn="r"/>
              </a:tabLst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composição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do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portfólio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: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setor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localização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nível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risco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socioambiental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climático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das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empresas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metas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para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redução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riscos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desempenho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em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face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metas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passadas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resultados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testes de stress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análise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cenários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climáticos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socioambientais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</a:p>
          <a:p>
            <a:pPr marL="0" lvl="0" indent="0" algn="just">
              <a:spcBef>
                <a:spcPts val="0"/>
              </a:spcBef>
              <a:spcAft>
                <a:spcPts val="400"/>
              </a:spcAft>
              <a:buSzPct val="70000"/>
              <a:buNone/>
              <a:tabLst>
                <a:tab pos="6301105" algn="r"/>
              </a:tabLst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percentual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investimentos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com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impacto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climático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ambiental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social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positivo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indicadores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impacto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metas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para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ampliação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tais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investimentos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desempenho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em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face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metas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passadas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</a:p>
          <a:p>
            <a:pPr lvl="0" algn="just">
              <a:spcBef>
                <a:spcPts val="400"/>
              </a:spcBef>
              <a:spcAft>
                <a:spcPts val="500"/>
              </a:spcAft>
              <a:buSzPct val="70000"/>
              <a:buFont typeface="Fonte do Sistema Regular"/>
              <a:buChar char="►"/>
              <a:tabLst>
                <a:tab pos="6301105" algn="r"/>
              </a:tabLst>
            </a:pPr>
            <a:endParaRPr lang="en-GB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8CF62-D039-5AA8-523E-A26EA8DD9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58"/>
          <a:stretch/>
        </p:blipFill>
        <p:spPr>
          <a:xfrm>
            <a:off x="9995482" y="4228629"/>
            <a:ext cx="2196518" cy="118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98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F3124-AAD8-7BF6-485F-621A49B6F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4601-9DD3-EA80-7E8D-54BDA7ACF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4" y="279134"/>
            <a:ext cx="9288380" cy="83739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b="1" dirty="0"/>
              <a:t>Recomendações para fortalecimento da consideração de questões climáticas e socioambientais nas regulações de seguros e previdência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C54DA-C639-7511-570F-E0F41ABB9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049868"/>
            <a:ext cx="9528924" cy="5529000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SzPct val="70000"/>
              <a:buNone/>
              <a:tabLst>
                <a:tab pos="6301105" algn="r"/>
              </a:tabLst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de que forma o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desempenho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face 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metas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ASG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afeta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remuneração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direção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superior; </a:t>
            </a:r>
          </a:p>
          <a:p>
            <a:pPr marL="0" lvl="0" indent="0" algn="just">
              <a:spcBef>
                <a:spcPts val="0"/>
              </a:spcBef>
              <a:spcAft>
                <a:spcPts val="400"/>
              </a:spcAft>
              <a:buSzPct val="70000"/>
              <a:buNone/>
              <a:tabLst>
                <a:tab pos="6301105" algn="r"/>
              </a:tabLst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dados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sobre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reclamações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em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matéria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socioambiental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recebidas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partes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interessadas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tratamento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dado 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elas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medidas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prevenção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para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evitar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que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situações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semelhantes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se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repitam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400"/>
              </a:spcBef>
              <a:spcAft>
                <a:spcPts val="600"/>
              </a:spcAft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pt-BR" b="1" strike="noStrike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Divulgação de informações por entidades de previdência complementar </a:t>
            </a:r>
            <a:r>
              <a:rPr lang="pt-BR" b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fechada</a:t>
            </a:r>
            <a:r>
              <a:rPr lang="pt-BR" b="1" strike="noStrike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</a:t>
            </a:r>
            <a:r>
              <a:rPr lang="pt-BR" strike="noStrike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0" lvl="0" indent="0" algn="just">
              <a:spcBef>
                <a:spcPts val="0"/>
              </a:spcBef>
              <a:spcAft>
                <a:spcPts val="400"/>
              </a:spcAft>
              <a:buSzPct val="70000"/>
              <a:buNone/>
              <a:tabLst>
                <a:tab pos="6301105" algn="r"/>
              </a:tabLst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estrutura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governança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para 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gestão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riscos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oportunidades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climáticas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socioambientais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0" lvl="0" indent="0" algn="just">
              <a:spcBef>
                <a:spcPts val="0"/>
              </a:spcBef>
              <a:spcAft>
                <a:spcPts val="400"/>
              </a:spcAft>
              <a:buSzPct val="70000"/>
              <a:buNone/>
              <a:tabLst>
                <a:tab pos="6301105" algn="r"/>
              </a:tabLst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fontes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informação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diligências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adotadas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para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identificação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riscos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socioambientais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climáticos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como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identificação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riscos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influencia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no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processo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decisório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</a:p>
          <a:p>
            <a:pPr marL="0" lvl="0" indent="0" algn="just">
              <a:spcBef>
                <a:spcPts val="0"/>
              </a:spcBef>
              <a:spcAft>
                <a:spcPts val="400"/>
              </a:spcAft>
              <a:buSzPct val="70000"/>
              <a:buNone/>
              <a:tabLst>
                <a:tab pos="6301105" algn="r"/>
              </a:tabLst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frequência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periodicidade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abrangência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temática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profundidade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do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monitoramento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riscos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</a:p>
          <a:p>
            <a:pPr marL="0" lvl="0" indent="0" algn="just">
              <a:spcBef>
                <a:spcPts val="0"/>
              </a:spcBef>
              <a:spcAft>
                <a:spcPts val="400"/>
              </a:spcAft>
              <a:buSzPct val="70000"/>
              <a:buNone/>
              <a:tabLst>
                <a:tab pos="6301105" algn="r"/>
              </a:tabLst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critérios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ASG para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seleção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remuneração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prestadores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serviços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</a:p>
          <a:p>
            <a:pPr marL="0" lvl="0" indent="0" algn="just">
              <a:spcBef>
                <a:spcPts val="0"/>
              </a:spcBef>
              <a:spcAft>
                <a:spcPts val="400"/>
              </a:spcAft>
              <a:buSzPct val="70000"/>
              <a:buNone/>
              <a:tabLst>
                <a:tab pos="6301105" algn="r"/>
              </a:tabLst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resultados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política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exercício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do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direito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voto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apresentação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proposições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em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matéria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ASG; </a:t>
            </a:r>
          </a:p>
          <a:p>
            <a:pPr marL="0" lvl="0" indent="0" algn="just">
              <a:spcBef>
                <a:spcPts val="0"/>
              </a:spcBef>
              <a:spcAft>
                <a:spcPts val="400"/>
              </a:spcAft>
              <a:buSzPct val="70000"/>
              <a:buNone/>
              <a:tabLst>
                <a:tab pos="6301105" algn="r"/>
              </a:tabLst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resultados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política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engajamento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com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empresas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investidas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</a:p>
          <a:p>
            <a:pPr marL="0" lvl="0" indent="0" algn="just">
              <a:spcBef>
                <a:spcPts val="0"/>
              </a:spcBef>
              <a:spcAft>
                <a:spcPts val="400"/>
              </a:spcAft>
              <a:buSzPct val="70000"/>
              <a:buNone/>
              <a:tabLst>
                <a:tab pos="6301105" algn="r"/>
              </a:tabLst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grau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cumprimento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dos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compromissos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voluntários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</a:p>
          <a:p>
            <a:pPr marL="0" lvl="0" indent="0" algn="just">
              <a:spcBef>
                <a:spcPts val="0"/>
              </a:spcBef>
              <a:spcAft>
                <a:spcPts val="400"/>
              </a:spcAft>
              <a:buSzPct val="70000"/>
              <a:buNone/>
              <a:tabLst>
                <a:tab pos="6301105" algn="r"/>
              </a:tabLst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composição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do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portfólio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: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setor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localização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nível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risco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socioambiental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climático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das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empresas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metas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para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redução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riscos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desempenho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em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face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metas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passadas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resultados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testes de stress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análises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cenários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climáticos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socioambientais</a:t>
            </a: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 </a:t>
            </a:r>
            <a:endParaRPr lang="en-GB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1413E-52E4-F616-0A1A-7B1E695B0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58"/>
          <a:stretch/>
        </p:blipFill>
        <p:spPr>
          <a:xfrm>
            <a:off x="9817681" y="5580786"/>
            <a:ext cx="2374319" cy="127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131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842F51C888854C85FA73806DC44106" ma:contentTypeVersion="9" ma:contentTypeDescription="Create a new document." ma:contentTypeScope="" ma:versionID="c0b46f591b8dd6752544027a2d2465ff">
  <xsd:schema xmlns:xsd="http://www.w3.org/2001/XMLSchema" xmlns:xs="http://www.w3.org/2001/XMLSchema" xmlns:p="http://schemas.microsoft.com/office/2006/metadata/properties" xmlns:ns3="6d3c73a7-9146-4141-94bd-c94215d9073c" targetNamespace="http://schemas.microsoft.com/office/2006/metadata/properties" ma:root="true" ma:fieldsID="7023327605e0e91374140f29906585a2" ns3:_="">
    <xsd:import namespace="6d3c73a7-9146-4141-94bd-c94215d907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c73a7-9146-4141-94bd-c94215d90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FC5995-0E9B-4BF8-AD8A-EC0EA4BB3B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3c73a7-9146-4141-94bd-c94215d907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FD1035-71F3-465C-9F97-C906DD631B2C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6d3c73a7-9146-4141-94bd-c94215d9073c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658DEC3-CAE1-4770-B3E5-CA8F311259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90213</TotalTime>
  <Words>1477</Words>
  <Application>Microsoft Office PowerPoint</Application>
  <PresentationFormat>Widescreen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Fonte do Sistema Regular</vt:lpstr>
      <vt:lpstr>Times New Roman</vt:lpstr>
      <vt:lpstr>Trebuchet MS</vt:lpstr>
      <vt:lpstr>Wingdings 3</vt:lpstr>
      <vt:lpstr>Facetado</vt:lpstr>
      <vt:lpstr>  Recomendações para fortalecimento da consideração de questões climáticas e socioambientais nas regulações de seguros e previdência brasileiras</vt:lpstr>
      <vt:lpstr>Recomendações para fortalecimento da consideração de questões climáticas e socioambientais nas regulações de seguros e previdência brasileiras</vt:lpstr>
      <vt:lpstr>Recomendações para fortalecimento da consideração de questões climáticas e socioambientais nas regulações de seguros e previdência brasileiras</vt:lpstr>
      <vt:lpstr>Recomendações para fortalecimento da consideração de questões climáticas e socioambientais nas regulações de seguros e previdência </vt:lpstr>
      <vt:lpstr>Recomendações para fortalecimento da consideração de questões climáticas e socioambientais nas regulações de seguros e previdência </vt:lpstr>
      <vt:lpstr>Recomendações para fortalecimento da consideração de questões climáticas e socioambientais nas regulações de seguros e previdência </vt:lpstr>
      <vt:lpstr>Recomendações para fortalecimento da consideração de questões climáticas e socioambientais nas regulações de seguros e previdência </vt:lpstr>
      <vt:lpstr>Recomendações para fortalecimento da consideração de questões climáticas e socioambientais nas regulações de seguros e previdência </vt:lpstr>
      <vt:lpstr>Recomendações para fortalecimento da consideração de questões climáticas e socioambientais nas regulações de seguros e previdência </vt:lpstr>
      <vt:lpstr>Recomendações para fortalecimento da consideração de questões climáticas e socioambientais nas regulações de seguros e previdência </vt:lpstr>
      <vt:lpstr>Para manter contato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Finanças Sustentáveis:  Setor Bancário</dc:title>
  <dc:creator>Luciane Moessa de Souza</dc:creator>
  <cp:lastModifiedBy>Luciane Moessa de Souza</cp:lastModifiedBy>
  <cp:revision>484</cp:revision>
  <dcterms:created xsi:type="dcterms:W3CDTF">2018-06-27T17:00:34Z</dcterms:created>
  <dcterms:modified xsi:type="dcterms:W3CDTF">2024-03-05T21:04:55Z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0x01010057842F51C888854C85FA73806DC44106</vt:lpwstr>
  </property>
</Properties>
</file>