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80" r:id="rId5"/>
    <p:sldId id="279" r:id="rId6"/>
    <p:sldId id="281" r:id="rId7"/>
    <p:sldId id="282" r:id="rId8"/>
    <p:sldId id="283" r:id="rId9"/>
    <p:sldId id="285" r:id="rId10"/>
    <p:sldId id="258" r:id="rId11"/>
    <p:sldId id="287" r:id="rId12"/>
    <p:sldId id="286" r:id="rId13"/>
    <p:sldId id="266" r:id="rId14"/>
    <p:sldId id="273" r:id="rId15"/>
    <p:sldId id="274" r:id="rId16"/>
    <p:sldId id="277"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00" autoAdjust="0"/>
  </p:normalViewPr>
  <p:slideViewPr>
    <p:cSldViewPr snapToGrid="0">
      <p:cViewPr>
        <p:scale>
          <a:sx n="78" d="100"/>
          <a:sy n="78" d="100"/>
        </p:scale>
        <p:origin x="1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Licenças ambientais</c:v>
                </c:pt>
                <c:pt idx="1">
                  <c:v>ASVs</c:v>
                </c:pt>
                <c:pt idx="2">
                  <c:v>Outorgas</c:v>
                </c:pt>
                <c:pt idx="3">
                  <c:v>Áreas embargadas</c:v>
                </c:pt>
                <c:pt idx="4">
                  <c:v>Autos de Infração </c:v>
                </c:pt>
              </c:strCache>
            </c:strRef>
          </c:cat>
          <c:val>
            <c:numRef>
              <c:f>Planilha1!$B$2:$B$6</c:f>
              <c:numCache>
                <c:formatCode>General</c:formatCode>
                <c:ptCount val="5"/>
                <c:pt idx="0">
                  <c:v>19</c:v>
                </c:pt>
                <c:pt idx="1">
                  <c:v>19</c:v>
                </c:pt>
                <c:pt idx="2">
                  <c:v>12</c:v>
                </c:pt>
                <c:pt idx="3">
                  <c:v>10</c:v>
                </c:pt>
                <c:pt idx="4">
                  <c:v>13</c:v>
                </c:pt>
              </c:numCache>
            </c:numRef>
          </c:val>
          <c:extLst>
            <c:ext xmlns:c16="http://schemas.microsoft.com/office/drawing/2014/chart" uri="{C3380CC4-5D6E-409C-BE32-E72D297353CC}">
              <c16:uniqueId val="{00000000-AAC6-4699-9903-E0E5BC53BAE4}"/>
            </c:ext>
          </c:extLst>
        </c:ser>
        <c:ser>
          <c:idx val="1"/>
          <c:order val="1"/>
          <c:tx>
            <c:strRef>
              <c:f>Planilha1!$C$1</c:f>
              <c:strCache>
                <c:ptCount val="1"/>
                <c:pt idx="0">
                  <c:v>Em parte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Licenças ambientais</c:v>
                </c:pt>
                <c:pt idx="1">
                  <c:v>ASVs</c:v>
                </c:pt>
                <c:pt idx="2">
                  <c:v>Outorgas</c:v>
                </c:pt>
                <c:pt idx="3">
                  <c:v>Áreas embargadas</c:v>
                </c:pt>
                <c:pt idx="4">
                  <c:v>Autos de Infração </c:v>
                </c:pt>
              </c:strCache>
            </c:strRef>
          </c:cat>
          <c:val>
            <c:numRef>
              <c:f>Planilha1!$C$2:$C$6</c:f>
              <c:numCache>
                <c:formatCode>General</c:formatCode>
                <c:ptCount val="5"/>
                <c:pt idx="0">
                  <c:v>4</c:v>
                </c:pt>
                <c:pt idx="1">
                  <c:v>2</c:v>
                </c:pt>
                <c:pt idx="2">
                  <c:v>6</c:v>
                </c:pt>
                <c:pt idx="3">
                  <c:v>5</c:v>
                </c:pt>
                <c:pt idx="4">
                  <c:v>6</c:v>
                </c:pt>
              </c:numCache>
            </c:numRef>
          </c:val>
          <c:extLst>
            <c:ext xmlns:c16="http://schemas.microsoft.com/office/drawing/2014/chart" uri="{C3380CC4-5D6E-409C-BE32-E72D297353CC}">
              <c16:uniqueId val="{00000001-AAC6-4699-9903-E0E5BC53BAE4}"/>
            </c:ext>
          </c:extLst>
        </c:ser>
        <c:ser>
          <c:idx val="2"/>
          <c:order val="2"/>
          <c:tx>
            <c:strRef>
              <c:f>Planilha1!$D$1</c:f>
              <c:strCache>
                <c:ptCount val="1"/>
                <c:pt idx="0">
                  <c:v>Não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Licenças ambientais</c:v>
                </c:pt>
                <c:pt idx="1">
                  <c:v>ASVs</c:v>
                </c:pt>
                <c:pt idx="2">
                  <c:v>Outorgas</c:v>
                </c:pt>
                <c:pt idx="3">
                  <c:v>Áreas embargadas</c:v>
                </c:pt>
                <c:pt idx="4">
                  <c:v>Autos de Infração </c:v>
                </c:pt>
              </c:strCache>
            </c:strRef>
          </c:cat>
          <c:val>
            <c:numRef>
              <c:f>Planilha1!$D$2:$D$6</c:f>
              <c:numCache>
                <c:formatCode>General</c:formatCode>
                <c:ptCount val="5"/>
                <c:pt idx="0">
                  <c:v>4</c:v>
                </c:pt>
                <c:pt idx="1">
                  <c:v>6</c:v>
                </c:pt>
                <c:pt idx="2">
                  <c:v>9</c:v>
                </c:pt>
                <c:pt idx="3">
                  <c:v>12</c:v>
                </c:pt>
                <c:pt idx="4">
                  <c:v>8</c:v>
                </c:pt>
              </c:numCache>
            </c:numRef>
          </c:val>
          <c:extLst>
            <c:ext xmlns:c16="http://schemas.microsoft.com/office/drawing/2014/chart" uri="{C3380CC4-5D6E-409C-BE32-E72D297353CC}">
              <c16:uniqueId val="{00000002-AAC6-4699-9903-E0E5BC53BAE4}"/>
            </c:ext>
          </c:extLst>
        </c:ser>
        <c:dLbls>
          <c:dLblPos val="outEnd"/>
          <c:showLegendKey val="0"/>
          <c:showVal val="1"/>
          <c:showCatName val="0"/>
          <c:showSerName val="0"/>
          <c:showPercent val="0"/>
          <c:showBubbleSize val="0"/>
        </c:dLbls>
        <c:gapWidth val="219"/>
        <c:overlap val="-27"/>
        <c:axId val="1063803999"/>
        <c:axId val="1063817439"/>
      </c:barChart>
      <c:catAx>
        <c:axId val="106380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63817439"/>
        <c:crosses val="autoZero"/>
        <c:auto val="1"/>
        <c:lblAlgn val="ctr"/>
        <c:lblOffset val="100"/>
        <c:noMultiLvlLbl val="0"/>
      </c:catAx>
      <c:valAx>
        <c:axId val="106381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63803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D01A3-94C5-4E81-BDD4-33377B9A2EBC}" type="datetimeFigureOut">
              <a:rPr lang="pt-BR" smtClean="0"/>
              <a:t>02/09/2024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269A1-1DAF-4A85-9AD4-C3DC10D10A0D}" type="slidenum">
              <a:rPr lang="pt-BR" smtClean="0"/>
              <a:t>‹nº›</a:t>
            </a:fld>
            <a:endParaRPr lang="pt-BR"/>
          </a:p>
        </p:txBody>
      </p:sp>
    </p:spTree>
    <p:extLst>
      <p:ext uri="{BB962C8B-B14F-4D97-AF65-F5344CB8AC3E}">
        <p14:creationId xmlns:p14="http://schemas.microsoft.com/office/powerpoint/2010/main" val="246929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10</a:t>
            </a:fld>
            <a:endParaRPr/>
          </a:p>
        </p:txBody>
      </p:sp>
    </p:spTree>
    <p:extLst>
      <p:ext uri="{BB962C8B-B14F-4D97-AF65-F5344CB8AC3E}">
        <p14:creationId xmlns:p14="http://schemas.microsoft.com/office/powerpoint/2010/main" val="265230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11</a:t>
            </a:fld>
            <a:endParaRPr/>
          </a:p>
        </p:txBody>
      </p:sp>
    </p:spTree>
    <p:extLst>
      <p:ext uri="{BB962C8B-B14F-4D97-AF65-F5344CB8AC3E}">
        <p14:creationId xmlns:p14="http://schemas.microsoft.com/office/powerpoint/2010/main" val="321719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8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56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21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3</a:t>
            </a:fld>
            <a:endParaRPr/>
          </a:p>
        </p:txBody>
      </p:sp>
    </p:spTree>
    <p:extLst>
      <p:ext uri="{BB962C8B-B14F-4D97-AF65-F5344CB8AC3E}">
        <p14:creationId xmlns:p14="http://schemas.microsoft.com/office/powerpoint/2010/main" val="84700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a:p>
        </p:txBody>
      </p:sp>
    </p:spTree>
    <p:extLst>
      <p:ext uri="{BB962C8B-B14F-4D97-AF65-F5344CB8AC3E}">
        <p14:creationId xmlns:p14="http://schemas.microsoft.com/office/powerpoint/2010/main" val="254935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5</a:t>
            </a:fld>
            <a:endParaRPr/>
          </a:p>
        </p:txBody>
      </p:sp>
    </p:spTree>
    <p:extLst>
      <p:ext uri="{BB962C8B-B14F-4D97-AF65-F5344CB8AC3E}">
        <p14:creationId xmlns:p14="http://schemas.microsoft.com/office/powerpoint/2010/main" val="306185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6</a:t>
            </a:fld>
            <a:endParaRPr/>
          </a:p>
        </p:txBody>
      </p:sp>
    </p:spTree>
    <p:extLst>
      <p:ext uri="{BB962C8B-B14F-4D97-AF65-F5344CB8AC3E}">
        <p14:creationId xmlns:p14="http://schemas.microsoft.com/office/powerpoint/2010/main" val="248776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7</a:t>
            </a:fld>
            <a:endParaRPr/>
          </a:p>
        </p:txBody>
      </p:sp>
    </p:spTree>
    <p:extLst>
      <p:ext uri="{BB962C8B-B14F-4D97-AF65-F5344CB8AC3E}">
        <p14:creationId xmlns:p14="http://schemas.microsoft.com/office/powerpoint/2010/main" val="153984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50000"/>
              </a:lnSpc>
            </a:pPr>
            <a:r>
              <a:rPr lang="pt-BR" sz="1800" kern="100" dirty="0">
                <a:effectLst/>
                <a:latin typeface="Calibri" panose="020F0502020204030204" pitchFamily="34" charset="0"/>
                <a:ea typeface="Aptos" panose="020B0004020202020204" pitchFamily="34" charset="0"/>
                <a:cs typeface="Times New Roman" panose="02020603050405020304" pitchFamily="18" charset="0"/>
              </a:rPr>
              <a:t>CPF</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/CNPJ</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Sim:</a:t>
            </a:r>
            <a:r>
              <a:rPr lang="pt-BR" sz="1800" kern="100" dirty="0">
                <a:solidFill>
                  <a:srgbClr val="00B05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Existe a opção de busca por CPF ou CNPJ. </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Em parte:</a:t>
            </a:r>
            <a:r>
              <a:rPr lang="pt-BR" sz="1800" kern="100" dirty="0">
                <a:solidFill>
                  <a:srgbClr val="E97132"/>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Havendo mais de uma base de dados, ocorre de um disponibilizar e outro não.</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pt-BR" sz="1800" b="1"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Não:</a:t>
            </a:r>
            <a:r>
              <a:rPr lang="pt-BR" sz="1800" kern="100" dirty="0">
                <a:solidFill>
                  <a:srgbClr val="FF0000"/>
                </a:solidFill>
                <a:effectLst/>
                <a:latin typeface="Calibri" panose="020F0502020204030204" pitchFamily="34" charset="0"/>
                <a:ea typeface="Aptos" panose="020B0004020202020204" pitchFamily="34" charset="0"/>
                <a:cs typeface="Times New Roman" panose="02020603050405020304" pitchFamily="18" charset="0"/>
              </a:rPr>
              <a:t> </a:t>
            </a:r>
            <a:r>
              <a:rPr lang="pt-BR" sz="1800" kern="100" dirty="0">
                <a:effectLst/>
                <a:latin typeface="Calibri" panose="020F0502020204030204" pitchFamily="34" charset="0"/>
                <a:ea typeface="Aptos" panose="020B0004020202020204" pitchFamily="34" charset="0"/>
                <a:cs typeface="Times New Roman" panose="02020603050405020304" pitchFamily="18" charset="0"/>
              </a:rPr>
              <a:t>A opção de busca por CPF ou CNPJ não está disponível na base de dados identificada, ou a base não foi encontrada, ou ainda estava fora do ar entre 11.08 e 24.08.2024.</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8</a:t>
            </a:fld>
            <a:endParaRPr/>
          </a:p>
        </p:txBody>
      </p:sp>
    </p:spTree>
    <p:extLst>
      <p:ext uri="{BB962C8B-B14F-4D97-AF65-F5344CB8AC3E}">
        <p14:creationId xmlns:p14="http://schemas.microsoft.com/office/powerpoint/2010/main" val="337096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ED11F-784B-3C75-8E8B-BB6B2203961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AE35212-F250-9097-44C9-12369941D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902E643-4DCD-C257-4968-44E8AECF3A2E}"/>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4A2F162B-BCF8-E8DC-8F5D-69B540E84E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AA8878F-953F-80D6-3C39-33E784B4F5D7}"/>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17571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D4FD4-B9D7-F773-EAAA-4BF7A4E9F0E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953F7C2-1C96-AC85-9A07-B8D3736C3D1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A4DA47-D94C-B073-6482-22D5E9003311}"/>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E9532663-B433-F7DB-AC41-4D283C604E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114E72-4AE1-2AC8-CA9D-B3C03B36FBE3}"/>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386167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2113C3-5EE5-2403-EFAE-E3C1240857E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08D88B7-276B-6FCA-BC88-01B01F17BE8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5188C8-F30B-D92C-19D1-EC138FDAE5D3}"/>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193E17EA-6FEF-69A1-798A-57BF08880C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987E7CF-E0A1-5E37-430A-30CE6D131299}"/>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153519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Conteúdo" type="obj">
  <p:cSld name="Título e Conteúdo">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9" name="Google Shape;29;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09915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uas Partes de Conteúdo" type="twoObj">
  <p:cSld name="Duas Partes de Conteúdo">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1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04328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2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2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2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81593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mente Título" type="titleOnly">
  <p:cSld name="Somente Título">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16508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76"/>
        <p:cNvGrpSpPr/>
        <p:nvPr/>
      </p:nvGrpSpPr>
      <p:grpSpPr>
        <a:xfrm>
          <a:off x="0" y="0"/>
          <a:ext cx="0" cy="0"/>
          <a:chOff x="0" y="0"/>
          <a:chExt cx="0" cy="0"/>
        </a:xfrm>
      </p:grpSpPr>
      <p:sp>
        <p:nvSpPr>
          <p:cNvPr id="77" name="Google Shape;77;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54133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údo com Legenda" type="objTx">
  <p:cSld name="Conteúdo com Legenda">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23"/>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15901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a:spLocks noGrp="1"/>
          </p:cNvSpPr>
          <p:nvPr>
            <p:ph type="pic" idx="2"/>
          </p:nvPr>
        </p:nvSpPr>
        <p:spPr>
          <a:xfrm>
            <a:off x="677334" y="609600"/>
            <a:ext cx="8596668" cy="3845718"/>
          </a:xfrm>
          <a:prstGeom prst="rect">
            <a:avLst/>
          </a:prstGeom>
          <a:noFill/>
          <a:ln>
            <a:noFill/>
          </a:ln>
        </p:spPr>
      </p:sp>
      <p:sp>
        <p:nvSpPr>
          <p:cNvPr id="90" name="Google Shape;90;p24"/>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90134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e Legenda">
  <p:cSld name="Título e Legenda">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93435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57AB1-FE63-A05F-1626-CB8ACA236F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77ABD50-845C-1B17-C710-75BBD838ECD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0B1495-732B-2B3F-B58B-8B0F1F6F5615}"/>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77352956-D5F5-9182-DA2A-8DBE014CBC5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160678-12BA-C42D-22B2-F7AFC444ABB7}"/>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212839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itação com Legenda">
  <p:cSld name="Citação com Legenda">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6"/>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107" name="Google Shape;107;p2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8000">
                <a:solidFill>
                  <a:srgbClr val="BFE471"/>
                </a:solidFill>
                <a:latin typeface="Arial"/>
                <a:ea typeface="Arial"/>
                <a:cs typeface="Arial"/>
                <a:sym typeface="Arial"/>
              </a:rPr>
              <a:t>“</a:t>
            </a:r>
            <a:endParaRPr/>
          </a:p>
        </p:txBody>
      </p:sp>
      <p:sp>
        <p:nvSpPr>
          <p:cNvPr id="108" name="Google Shape;108;p2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extLst>
      <p:ext uri="{BB962C8B-B14F-4D97-AF65-F5344CB8AC3E}">
        <p14:creationId xmlns:p14="http://schemas.microsoft.com/office/powerpoint/2010/main" val="183633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rtão de Nome">
  <p:cSld name="Cartão de Nome">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74534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itar o Cartão de Nome">
  <p:cSld name="Citar o Cartão de Nome">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2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122" name="Google Shape;122;p2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8000">
                <a:solidFill>
                  <a:srgbClr val="BFE471"/>
                </a:solidFill>
                <a:latin typeface="Arial"/>
                <a:ea typeface="Arial"/>
                <a:cs typeface="Arial"/>
                <a:sym typeface="Arial"/>
              </a:rPr>
              <a:t>“</a:t>
            </a:r>
            <a:endParaRPr/>
          </a:p>
        </p:txBody>
      </p:sp>
      <p:sp>
        <p:nvSpPr>
          <p:cNvPr id="123" name="Google Shape;123;p2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8000">
                <a:solidFill>
                  <a:srgbClr val="BFE471"/>
                </a:solidFill>
                <a:latin typeface="Arial"/>
                <a:ea typeface="Arial"/>
                <a:cs typeface="Arial"/>
                <a:sym typeface="Arial"/>
              </a:rPr>
              <a:t>”</a:t>
            </a:r>
            <a:endParaRPr/>
          </a:p>
        </p:txBody>
      </p:sp>
    </p:spTree>
    <p:extLst>
      <p:ext uri="{BB962C8B-B14F-4D97-AF65-F5344CB8AC3E}">
        <p14:creationId xmlns:p14="http://schemas.microsoft.com/office/powerpoint/2010/main" val="108174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dadeiro ou Falso">
  <p:cSld name="Verdadeiro ou Falso">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2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573524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e Texto Vertical" type="vertTx">
  <p:cSld name="Título e Texto Vertical">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0"/>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756918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Texto e Título Vertical">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1"/>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7969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9A54A-2A60-F033-12EB-123886BAA31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EB44B57-B81D-DEC8-D8BC-A041E0F962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D3FFE4E-A847-E614-4FDF-48E14A346B59}"/>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FEA0F445-8414-5EE1-D240-024C47DB2A6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CBA912-CE71-84BA-608D-0C4D86BD0F5D}"/>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366140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B0404-2AC8-A084-DBB7-686E5D08B10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F1B7A3C-B3AA-AEB6-8C2E-FC23AAF9C03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544F6B8-2D42-79B5-4A2C-8285120CFE1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B6275B7-BE25-DA36-011E-6541079519CF}"/>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6" name="Espaço Reservado para Rodapé 5">
            <a:extLst>
              <a:ext uri="{FF2B5EF4-FFF2-40B4-BE49-F238E27FC236}">
                <a16:creationId xmlns:a16="http://schemas.microsoft.com/office/drawing/2014/main" id="{D10B06F9-9043-7EDA-C557-CF455646FFF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8696205-38A6-C41E-B86B-C8DA04106BE5}"/>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361441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3322F-8716-DBF6-3CB5-4A2E6556FE4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231F620-462F-EFB0-75E3-D7F7F8FF1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FF1D756-95C6-93A5-1B9C-A948C9D3CA1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AE7FA55-0803-19A5-83FB-E5A8DD37C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C89C501-B841-195E-64AB-EC0C7DC0054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462D1AA-9AD2-818A-ADAE-FD8E6DD8774D}"/>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8" name="Espaço Reservado para Rodapé 7">
            <a:extLst>
              <a:ext uri="{FF2B5EF4-FFF2-40B4-BE49-F238E27FC236}">
                <a16:creationId xmlns:a16="http://schemas.microsoft.com/office/drawing/2014/main" id="{5BA4EDEA-22F7-DFA8-580C-6E58599CBEE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A6A7E89-88AD-519C-90D4-16A6C98CFF19}"/>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17918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6E4DF-5446-1B8C-50D3-EBDDFD76BF6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1AD9CC8-0CC8-0413-F6C0-2A182A28C363}"/>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4" name="Espaço Reservado para Rodapé 3">
            <a:extLst>
              <a:ext uri="{FF2B5EF4-FFF2-40B4-BE49-F238E27FC236}">
                <a16:creationId xmlns:a16="http://schemas.microsoft.com/office/drawing/2014/main" id="{A1AD9CBC-5A8D-DD01-CF2C-83A79ACA990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5BF5F0-4679-2DB2-D783-9F16C55260E2}"/>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421266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6CB1DB2-888F-55EF-2BD8-89E057E066E8}"/>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3" name="Espaço Reservado para Rodapé 2">
            <a:extLst>
              <a:ext uri="{FF2B5EF4-FFF2-40B4-BE49-F238E27FC236}">
                <a16:creationId xmlns:a16="http://schemas.microsoft.com/office/drawing/2014/main" id="{70231079-5F91-4CF6-C89B-1F00717C17F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DF1C007-4D0C-A475-9124-EAA5754ADC2E}"/>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312630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55B0A-90DB-7656-AAB8-ED858DAD970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8660B34-0DFE-B907-142D-8077D698F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71C46FA-C2A4-CA4B-0CEE-B0BBAEEE1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67C4E3B-20B0-7F00-F3ED-89A118489ED5}"/>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6" name="Espaço Reservado para Rodapé 5">
            <a:extLst>
              <a:ext uri="{FF2B5EF4-FFF2-40B4-BE49-F238E27FC236}">
                <a16:creationId xmlns:a16="http://schemas.microsoft.com/office/drawing/2014/main" id="{9557FCCB-8DE7-DDD9-3FCF-FFDD997390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D639B9A-EE68-357C-4628-91C76656B538}"/>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397684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EB544-3BAF-D72E-1335-1948DA28089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09499B0-6FAA-E109-BFAF-B0D4FD55E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EBA7656-7BE8-8C90-9FAF-F6D03072F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A71724D-FE57-B87D-FAF0-CA0E66F6BB2F}"/>
              </a:ext>
            </a:extLst>
          </p:cNvPr>
          <p:cNvSpPr>
            <a:spLocks noGrp="1"/>
          </p:cNvSpPr>
          <p:nvPr>
            <p:ph type="dt" sz="half" idx="10"/>
          </p:nvPr>
        </p:nvSpPr>
        <p:spPr/>
        <p:txBody>
          <a:bodyPr/>
          <a:lstStyle/>
          <a:p>
            <a:fld id="{B720A628-FF97-4D4D-8D54-787CB73FC484}" type="datetimeFigureOut">
              <a:rPr lang="pt-BR" smtClean="0"/>
              <a:t>02/09/2024</a:t>
            </a:fld>
            <a:endParaRPr lang="pt-BR"/>
          </a:p>
        </p:txBody>
      </p:sp>
      <p:sp>
        <p:nvSpPr>
          <p:cNvPr id="6" name="Espaço Reservado para Rodapé 5">
            <a:extLst>
              <a:ext uri="{FF2B5EF4-FFF2-40B4-BE49-F238E27FC236}">
                <a16:creationId xmlns:a16="http://schemas.microsoft.com/office/drawing/2014/main" id="{6A62EEC6-4A08-32D5-AAD8-1A4C8FBF371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2C86026-F578-2E10-1646-461F7203F8D5}"/>
              </a:ext>
            </a:extLst>
          </p:cNvPr>
          <p:cNvSpPr>
            <a:spLocks noGrp="1"/>
          </p:cNvSpPr>
          <p:nvPr>
            <p:ph type="sldNum" sz="quarter" idx="12"/>
          </p:nvPr>
        </p:nvSpPr>
        <p:spPr/>
        <p:txBody>
          <a:bodyPr/>
          <a:lstStyle/>
          <a:p>
            <a:fld id="{BE09BA79-AE0A-47C1-AC92-368DD37EE647}" type="slidenum">
              <a:rPr lang="pt-BR" smtClean="0"/>
              <a:t>‹nº›</a:t>
            </a:fld>
            <a:endParaRPr lang="pt-BR"/>
          </a:p>
        </p:txBody>
      </p:sp>
    </p:spTree>
    <p:extLst>
      <p:ext uri="{BB962C8B-B14F-4D97-AF65-F5344CB8AC3E}">
        <p14:creationId xmlns:p14="http://schemas.microsoft.com/office/powerpoint/2010/main" val="189916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F247F39-7FA9-4015-29BB-06EA3602F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A3C15C6-B755-065F-3F8C-9E5C9991E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CD43ED-89AB-AFA6-D9B6-3B2EFE2C0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0A628-FF97-4D4D-8D54-787CB73FC484}" type="datetimeFigureOut">
              <a:rPr lang="pt-BR" smtClean="0"/>
              <a:t>02/09/2024</a:t>
            </a:fld>
            <a:endParaRPr lang="pt-BR"/>
          </a:p>
        </p:txBody>
      </p:sp>
      <p:sp>
        <p:nvSpPr>
          <p:cNvPr id="5" name="Espaço Reservado para Rodapé 4">
            <a:extLst>
              <a:ext uri="{FF2B5EF4-FFF2-40B4-BE49-F238E27FC236}">
                <a16:creationId xmlns:a16="http://schemas.microsoft.com/office/drawing/2014/main" id="{0B47304B-10B2-2AAF-7AB0-2AB55D038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0DB2B67-5D6A-AF28-5389-90127FF87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09BA79-AE0A-47C1-AC92-368DD37EE647}" type="slidenum">
              <a:rPr lang="pt-BR" smtClean="0"/>
              <a:t>‹nº›</a:t>
            </a:fld>
            <a:endParaRPr lang="pt-BR"/>
          </a:p>
        </p:txBody>
      </p:sp>
    </p:spTree>
    <p:extLst>
      <p:ext uri="{BB962C8B-B14F-4D97-AF65-F5344CB8AC3E}">
        <p14:creationId xmlns:p14="http://schemas.microsoft.com/office/powerpoint/2010/main" val="47103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5"/>
          <p:cNvGrpSpPr/>
          <p:nvPr/>
        </p:nvGrpSpPr>
        <p:grpSpPr>
          <a:xfrm>
            <a:off x="0" y="-8467"/>
            <a:ext cx="12192000" cy="6866467"/>
            <a:chOff x="0" y="-8467"/>
            <a:chExt cx="12192000" cy="6866467"/>
          </a:xfrm>
        </p:grpSpPr>
        <p:cxnSp>
          <p:nvCxnSpPr>
            <p:cNvPr id="11" name="Google Shape;11;p1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471360511"/>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title"/>
          </p:nvPr>
        </p:nvSpPr>
        <p:spPr>
          <a:xfrm>
            <a:off x="4786512" y="640840"/>
            <a:ext cx="4782361" cy="4772364"/>
          </a:xfrm>
          <a:prstGeom prst="rect">
            <a:avLst/>
          </a:prstGeom>
          <a:noFill/>
          <a:ln>
            <a:noFill/>
          </a:ln>
        </p:spPr>
        <p:txBody>
          <a:bodyPr spcFirstLastPara="1" wrap="square" lIns="91425" tIns="45700" rIns="91425" bIns="45700" anchor="ctr" anchorCtr="0">
            <a:normAutofit/>
          </a:bodyPr>
          <a:lstStyle/>
          <a:p>
            <a:pPr algn="ctr">
              <a:lnSpc>
                <a:spcPct val="107000"/>
              </a:lnSpc>
              <a:spcAft>
                <a:spcPts val="800"/>
              </a:spcAft>
            </a:pPr>
            <a:r>
              <a:rPr lang="pt-BR" sz="3200" b="1" kern="100" dirty="0">
                <a:solidFill>
                  <a:srgbClr val="000000"/>
                </a:solidFill>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t>Transparência de dados ambientais para uso do setor financeiro: mapeamento de fontes oficiais e diagnóstico</a:t>
            </a:r>
            <a:br>
              <a:rPr lang="pt-BR" sz="3200" b="1" kern="100" dirty="0">
                <a:solidFill>
                  <a:srgbClr val="000000"/>
                </a:solidFill>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br>
            <a:r>
              <a:rPr lang="pt-BR" sz="3200" b="1" kern="100" dirty="0">
                <a:solidFill>
                  <a:srgbClr val="000000"/>
                </a:solidFill>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t> </a:t>
            </a:r>
            <a:br>
              <a:rPr lang="pt-BR" sz="3200" kern="100" dirty="0">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br>
            <a:r>
              <a:rPr lang="pt-BR" sz="3200" b="1" kern="100" dirty="0">
                <a:solidFill>
                  <a:srgbClr val="000000"/>
                </a:solidFill>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t>2024</a:t>
            </a:r>
            <a:br>
              <a:rPr lang="pt-BR" sz="1800" kern="100" dirty="0">
                <a:effectLst/>
                <a:highlight>
                  <a:srgbClr val="FF9933"/>
                </a:highlight>
                <a:latin typeface="Trebuchet MS" panose="020B0603020202020204" pitchFamily="34" charset="0"/>
                <a:ea typeface="Calibri" panose="020F0502020204030204" pitchFamily="34" charset="0"/>
                <a:cs typeface="Times New Roman" panose="02020603050405020304" pitchFamily="18" charset="0"/>
              </a:rPr>
            </a:br>
            <a:endParaRPr sz="1400" b="1" dirty="0">
              <a:latin typeface="Trebuchet MS" panose="020B0603020202020204" pitchFamily="34" charset="0"/>
            </a:endParaRPr>
          </a:p>
        </p:txBody>
      </p:sp>
      <p:pic>
        <p:nvPicPr>
          <p:cNvPr id="149" name="Google Shape;149;p1"/>
          <p:cNvPicPr preferRelativeResize="0"/>
          <p:nvPr/>
        </p:nvPicPr>
        <p:blipFill rotWithShape="1">
          <a:blip r:embed="rId3">
            <a:alphaModFix/>
          </a:blip>
          <a:srcRect/>
          <a:stretch/>
        </p:blipFill>
        <p:spPr>
          <a:xfrm>
            <a:off x="492622" y="1080654"/>
            <a:ext cx="2281209" cy="1411259"/>
          </a:xfrm>
          <a:prstGeom prst="rect">
            <a:avLst/>
          </a:prstGeom>
          <a:noFill/>
          <a:ln>
            <a:noFill/>
          </a:ln>
        </p:spPr>
      </p:pic>
      <p:cxnSp>
        <p:nvCxnSpPr>
          <p:cNvPr id="151" name="Google Shape;151;p1"/>
          <p:cNvCxnSpPr/>
          <p:nvPr/>
        </p:nvCxnSpPr>
        <p:spPr>
          <a:xfrm rot="10800000" flipH="1">
            <a:off x="752434" y="785339"/>
            <a:ext cx="1304400" cy="20700"/>
          </a:xfrm>
          <a:prstGeom prst="straightConnector1">
            <a:avLst/>
          </a:prstGeom>
          <a:noFill/>
          <a:ln w="76200" cap="flat" cmpd="sng">
            <a:solidFill>
              <a:schemeClr val="lt1"/>
            </a:solidFill>
            <a:prstDash val="solid"/>
            <a:round/>
            <a:headEnd type="none" w="med" len="med"/>
            <a:tailEnd type="none" w="med" len="med"/>
          </a:ln>
        </p:spPr>
      </p:cxnSp>
      <p:cxnSp>
        <p:nvCxnSpPr>
          <p:cNvPr id="152" name="Google Shape;152;p1"/>
          <p:cNvCxnSpPr/>
          <p:nvPr/>
        </p:nvCxnSpPr>
        <p:spPr>
          <a:xfrm rot="10800000" flipH="1">
            <a:off x="3009925" y="1200975"/>
            <a:ext cx="1304400" cy="20700"/>
          </a:xfrm>
          <a:prstGeom prst="straightConnector1">
            <a:avLst/>
          </a:prstGeom>
          <a:noFill/>
          <a:ln w="76200" cap="flat" cmpd="sng">
            <a:solidFill>
              <a:schemeClr val="lt1"/>
            </a:solidFill>
            <a:prstDash val="solid"/>
            <a:round/>
            <a:headEnd type="none" w="med" len="med"/>
            <a:tailEnd type="none" w="med" len="med"/>
          </a:ln>
        </p:spPr>
      </p:cxnSp>
      <p:pic>
        <p:nvPicPr>
          <p:cNvPr id="2" name="Imagem 1">
            <a:extLst>
              <a:ext uri="{FF2B5EF4-FFF2-40B4-BE49-F238E27FC236}">
                <a16:creationId xmlns:a16="http://schemas.microsoft.com/office/drawing/2014/main" id="{823A5DF9-233D-742D-CD1B-C4356E6CE00E}"/>
              </a:ext>
            </a:extLst>
          </p:cNvPr>
          <p:cNvPicPr>
            <a:picLocks noChangeAspect="1"/>
          </p:cNvPicPr>
          <p:nvPr/>
        </p:nvPicPr>
        <p:blipFill>
          <a:blip r:embed="rId4"/>
          <a:stretch>
            <a:fillRect/>
          </a:stretch>
        </p:blipFill>
        <p:spPr>
          <a:xfrm>
            <a:off x="1045004" y="3195257"/>
            <a:ext cx="2992230" cy="2877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2" name="Tabela 1">
            <a:extLst>
              <a:ext uri="{FF2B5EF4-FFF2-40B4-BE49-F238E27FC236}">
                <a16:creationId xmlns:a16="http://schemas.microsoft.com/office/drawing/2014/main" id="{7A218A7C-EC5A-09E4-FEFA-0389F5F6ED72}"/>
              </a:ext>
            </a:extLst>
          </p:cNvPr>
          <p:cNvGraphicFramePr>
            <a:graphicFrameLocks noGrp="1"/>
          </p:cNvGraphicFramePr>
          <p:nvPr>
            <p:extLst>
              <p:ext uri="{D42A27DB-BD31-4B8C-83A1-F6EECF244321}">
                <p14:modId xmlns:p14="http://schemas.microsoft.com/office/powerpoint/2010/main" val="2276418872"/>
              </p:ext>
            </p:extLst>
          </p:nvPr>
        </p:nvGraphicFramePr>
        <p:xfrm>
          <a:off x="0" y="0"/>
          <a:ext cx="12191999" cy="8543329"/>
        </p:xfrm>
        <a:graphic>
          <a:graphicData uri="http://schemas.openxmlformats.org/drawingml/2006/table">
            <a:tbl>
              <a:tblPr firstRow="1" firstCol="1" bandRow="1">
                <a:tableStyleId>{5C22544A-7EE6-4342-B048-85BDC9FD1C3A}</a:tableStyleId>
              </a:tblPr>
              <a:tblGrid>
                <a:gridCol w="3029527">
                  <a:extLst>
                    <a:ext uri="{9D8B030D-6E8A-4147-A177-3AD203B41FA5}">
                      <a16:colId xmlns:a16="http://schemas.microsoft.com/office/drawing/2014/main" val="1183786552"/>
                    </a:ext>
                  </a:extLst>
                </a:gridCol>
                <a:gridCol w="2937164">
                  <a:extLst>
                    <a:ext uri="{9D8B030D-6E8A-4147-A177-3AD203B41FA5}">
                      <a16:colId xmlns:a16="http://schemas.microsoft.com/office/drawing/2014/main" val="1107284599"/>
                    </a:ext>
                  </a:extLst>
                </a:gridCol>
                <a:gridCol w="6225308">
                  <a:extLst>
                    <a:ext uri="{9D8B030D-6E8A-4147-A177-3AD203B41FA5}">
                      <a16:colId xmlns:a16="http://schemas.microsoft.com/office/drawing/2014/main" val="1553711996"/>
                    </a:ext>
                  </a:extLst>
                </a:gridCol>
              </a:tblGrid>
              <a:tr h="208461">
                <a:tc gridSpan="3">
                  <a:txBody>
                    <a:bodyPr/>
                    <a:lstStyle/>
                    <a:p>
                      <a:pPr algn="ctr">
                        <a:lnSpc>
                          <a:spcPct val="200000"/>
                        </a:lnSpc>
                      </a:pPr>
                      <a:r>
                        <a:rPr lang="pt-BR" sz="2000" kern="100" dirty="0">
                          <a:effectLst/>
                        </a:rPr>
                        <a:t>Tribunais de Justiça estaduais</a:t>
                      </a:r>
                      <a:endParaRPr lang="pt-B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2243127"/>
                  </a:ext>
                </a:extLst>
              </a:tr>
              <a:tr h="418208">
                <a:tc>
                  <a:txBody>
                    <a:bodyPr/>
                    <a:lstStyle/>
                    <a:p>
                      <a:pPr algn="just">
                        <a:lnSpc>
                          <a:spcPct val="200000"/>
                        </a:lnSpc>
                      </a:pPr>
                      <a:r>
                        <a:rPr lang="pt-BR" sz="1400" b="1" kern="100" dirty="0">
                          <a:solidFill>
                            <a:schemeClr val="tx1"/>
                          </a:solidFill>
                          <a:effectLst/>
                        </a:rPr>
                        <a:t>Busca por nome/razão social</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just">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just">
                        <a:lnSpc>
                          <a:spcPct val="20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extLst>
                  <a:ext uri="{0D108BD9-81ED-4DB2-BD59-A6C34878D82A}">
                    <a16:rowId xmlns:a16="http://schemas.microsoft.com/office/drawing/2014/main" val="3378122506"/>
                  </a:ext>
                </a:extLst>
              </a:tr>
              <a:tr h="871037">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26</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l">
                        <a:lnSpc>
                          <a:spcPct val="200000"/>
                        </a:lnSpc>
                      </a:pPr>
                      <a:r>
                        <a:rPr lang="en-US" sz="1400" kern="100" dirty="0">
                          <a:effectLst/>
                        </a:rPr>
                        <a:t>AC, AL, AP, AM, BA, CE, DF, ES, GO, MA, MT, MS, MG, PA, PB, PR, PE, PI, RN, RJ, RO, RS, SC, SP, SE, TO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extLst>
                  <a:ext uri="{0D108BD9-81ED-4DB2-BD59-A6C34878D82A}">
                    <a16:rowId xmlns:a16="http://schemas.microsoft.com/office/drawing/2014/main" val="3381965706"/>
                  </a:ext>
                </a:extLst>
              </a:tr>
              <a:tr h="208461">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7</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l">
                        <a:lnSpc>
                          <a:spcPct val="200000"/>
                        </a:lnSpc>
                      </a:pPr>
                      <a:r>
                        <a:rPr lang="en-US" sz="1400" kern="100" dirty="0">
                          <a:effectLst/>
                        </a:rPr>
                        <a:t>RR</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extLst>
                  <a:ext uri="{0D108BD9-81ED-4DB2-BD59-A6C34878D82A}">
                    <a16:rowId xmlns:a16="http://schemas.microsoft.com/office/drawing/2014/main" val="2809707016"/>
                  </a:ext>
                </a:extLst>
              </a:tr>
              <a:tr h="208461">
                <a:tc gridSpan="3">
                  <a:txBody>
                    <a:bodyPr/>
                    <a:lstStyle/>
                    <a:p>
                      <a:pPr algn="l">
                        <a:lnSpc>
                          <a:spcPct val="200000"/>
                        </a:lnSpc>
                      </a:pPr>
                      <a:r>
                        <a:rPr lang="pt-BR" sz="1400" b="1" kern="100" dirty="0">
                          <a:solidFill>
                            <a:schemeClr val="tx1"/>
                          </a:solidFill>
                          <a:effectLst/>
                        </a:rPr>
                        <a:t>Busca por CPF</a:t>
                      </a:r>
                      <a:r>
                        <a:rPr lang="en-US" sz="1400" b="1" kern="100" dirty="0">
                          <a:solidFill>
                            <a:schemeClr val="tx1"/>
                          </a:solidFill>
                          <a:effectLst/>
                        </a:rPr>
                        <a:t>/</a:t>
                      </a:r>
                      <a:r>
                        <a:rPr lang="pt-BR" sz="1400" b="1" kern="100" dirty="0">
                          <a:solidFill>
                            <a:schemeClr val="tx1"/>
                          </a:solidFill>
                          <a:effectLst/>
                        </a:rPr>
                        <a:t>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3856004"/>
                  </a:ext>
                </a:extLst>
              </a:tr>
              <a:tr h="871037">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23</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l">
                        <a:lnSpc>
                          <a:spcPct val="200000"/>
                        </a:lnSpc>
                      </a:pPr>
                      <a:r>
                        <a:rPr lang="en-US" sz="1400" kern="100" dirty="0">
                          <a:effectLst/>
                        </a:rPr>
                        <a:t>AC, AL, AP, AM, BA, DF, ES, GO, MA, MT, MS, MG, PA, PB, PR, PE, RN, RJ, RO, SC, SP, SE, TO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extLst>
                  <a:ext uri="{0D108BD9-81ED-4DB2-BD59-A6C34878D82A}">
                    <a16:rowId xmlns:a16="http://schemas.microsoft.com/office/drawing/2014/main" val="1653342204"/>
                  </a:ext>
                </a:extLst>
              </a:tr>
              <a:tr h="208461">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l">
                        <a:lnSpc>
                          <a:spcPct val="200000"/>
                        </a:lnSpc>
                      </a:pPr>
                      <a:r>
                        <a:rPr lang="en-US" sz="1400" kern="100" dirty="0">
                          <a:effectLst/>
                        </a:rPr>
                        <a:t>RR, CE, PI, RS</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extLst>
                  <a:ext uri="{0D108BD9-81ED-4DB2-BD59-A6C34878D82A}">
                    <a16:rowId xmlns:a16="http://schemas.microsoft.com/office/drawing/2014/main" val="680447672"/>
                  </a:ext>
                </a:extLst>
              </a:tr>
              <a:tr h="208461">
                <a:tc gridSpan="3">
                  <a:txBody>
                    <a:bodyPr/>
                    <a:lstStyle/>
                    <a:p>
                      <a:pPr algn="just">
                        <a:lnSpc>
                          <a:spcPct val="200000"/>
                        </a:lnSpc>
                      </a:pPr>
                      <a:r>
                        <a:rPr lang="pt-BR" sz="1400" b="1" kern="100" dirty="0">
                          <a:solidFill>
                            <a:schemeClr val="tx1"/>
                          </a:solidFill>
                          <a:effectLst/>
                        </a:rPr>
                        <a:t>Busca por assunto</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7215371"/>
                  </a:ext>
                </a:extLst>
              </a:tr>
              <a:tr h="208461">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PA, PE</a:t>
                      </a:r>
                      <a:endParaRPr lang="en-GB" dirty="0"/>
                    </a:p>
                  </a:txBody>
                  <a:tcPr marL="30682" marR="30682" marT="0" marB="0" anchor="ctr"/>
                </a:tc>
                <a:extLst>
                  <a:ext uri="{0D108BD9-81ED-4DB2-BD59-A6C34878D82A}">
                    <a16:rowId xmlns:a16="http://schemas.microsoft.com/office/drawing/2014/main" val="1315741707"/>
                  </a:ext>
                </a:extLst>
              </a:tr>
              <a:tr h="871037">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25</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AC, AL, AP, AM, BA, CE, DF, ES, GO, MA, MT, MS, MG, PB, PR, PI, RN, RJ, RO, RR, RS, SC, SP, SE, TO</a:t>
                      </a:r>
                      <a:endParaRPr lang="en-GB" dirty="0"/>
                    </a:p>
                  </a:txBody>
                  <a:tcPr marL="30682" marR="30682" marT="0" marB="0" anchor="ctr"/>
                </a:tc>
                <a:extLst>
                  <a:ext uri="{0D108BD9-81ED-4DB2-BD59-A6C34878D82A}">
                    <a16:rowId xmlns:a16="http://schemas.microsoft.com/office/drawing/2014/main" val="1717232831"/>
                  </a:ext>
                </a:extLst>
              </a:tr>
              <a:tr h="208461">
                <a:tc gridSpan="3">
                  <a:txBody>
                    <a:bodyPr/>
                    <a:lstStyle/>
                    <a:p>
                      <a:pPr algn="just">
                        <a:lnSpc>
                          <a:spcPct val="200000"/>
                        </a:lnSpc>
                      </a:pPr>
                      <a:r>
                        <a:rPr lang="pt-BR" sz="1400" b="1" kern="100" dirty="0">
                          <a:solidFill>
                            <a:schemeClr val="tx1"/>
                          </a:solidFill>
                          <a:effectLst/>
                        </a:rPr>
                        <a:t>Busca por nome/razão social e CPF/CNPJ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52882"/>
                  </a:ext>
                </a:extLst>
              </a:tr>
              <a:tr h="871037">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23</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AC, AL, AP, AM, BA, DF, ES, GO, MA, MT, MS, MG, PA, PB, PR, PE, RN, RJ, RO, SC, SP, SE, TO</a:t>
                      </a:r>
                      <a:endParaRPr lang="en-GB" dirty="0"/>
                    </a:p>
                  </a:txBody>
                  <a:tcPr marL="30682" marR="30682" marT="0" marB="0" anchor="ctr"/>
                </a:tc>
                <a:extLst>
                  <a:ext uri="{0D108BD9-81ED-4DB2-BD59-A6C34878D82A}">
                    <a16:rowId xmlns:a16="http://schemas.microsoft.com/office/drawing/2014/main" val="588196117"/>
                  </a:ext>
                </a:extLst>
              </a:tr>
              <a:tr h="208461">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RR, CE, PI, RS</a:t>
                      </a:r>
                      <a:endParaRPr lang="en-GB" dirty="0"/>
                    </a:p>
                  </a:txBody>
                  <a:tcPr marL="30682" marR="30682" marT="0" marB="0" anchor="ctr"/>
                </a:tc>
                <a:extLst>
                  <a:ext uri="{0D108BD9-81ED-4DB2-BD59-A6C34878D82A}">
                    <a16:rowId xmlns:a16="http://schemas.microsoft.com/office/drawing/2014/main" val="2942039398"/>
                  </a:ext>
                </a:extLst>
              </a:tr>
              <a:tr h="208461">
                <a:tc gridSpan="3">
                  <a:txBody>
                    <a:bodyPr/>
                    <a:lstStyle/>
                    <a:p>
                      <a:pPr algn="just">
                        <a:lnSpc>
                          <a:spcPct val="200000"/>
                        </a:lnSpc>
                      </a:pPr>
                      <a:r>
                        <a:rPr lang="pt-BR" sz="1400" b="1" kern="100" dirty="0">
                          <a:solidFill>
                            <a:schemeClr val="tx1"/>
                          </a:solidFill>
                          <a:effectLst/>
                        </a:rPr>
                        <a:t>Disponibilizam as três opções de busca</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214872"/>
                  </a:ext>
                </a:extLst>
              </a:tr>
              <a:tr h="208461">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PA, PE</a:t>
                      </a:r>
                      <a:endParaRPr lang="en-GB" dirty="0"/>
                    </a:p>
                  </a:txBody>
                  <a:tcPr marL="30682" marR="30682" marT="0" marB="0" anchor="ctr"/>
                </a:tc>
                <a:extLst>
                  <a:ext uri="{0D108BD9-81ED-4DB2-BD59-A6C34878D82A}">
                    <a16:rowId xmlns:a16="http://schemas.microsoft.com/office/drawing/2014/main" val="3856750289"/>
                  </a:ext>
                </a:extLst>
              </a:tr>
              <a:tr h="871037">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pPr algn="ctr">
                        <a:lnSpc>
                          <a:spcPct val="200000"/>
                        </a:lnSpc>
                      </a:pPr>
                      <a:r>
                        <a:rPr lang="pt-BR" sz="1400" kern="100" dirty="0">
                          <a:effectLst/>
                        </a:rPr>
                        <a:t>25</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0682" marR="30682" marT="0" marB="0" anchor="ctr"/>
                </a:tc>
                <a:tc>
                  <a:txBody>
                    <a:bodyPr/>
                    <a:lstStyle/>
                    <a:p>
                      <a:r>
                        <a:rPr lang="en-US" sz="1400" kern="100" dirty="0">
                          <a:effectLst/>
                        </a:rPr>
                        <a:t>AC, AL, AP, AM, BA, CE, DFT, ES, GO, MA, MT, MS, MG, PB, PR, PI, RN, RJ, RO, RR, RS, SC, SP, SE, TO</a:t>
                      </a:r>
                      <a:endParaRPr lang="en-GB" dirty="0"/>
                    </a:p>
                  </a:txBody>
                  <a:tcPr marL="30682" marR="30682" marT="0" marB="0" anchor="ctr"/>
                </a:tc>
                <a:extLst>
                  <a:ext uri="{0D108BD9-81ED-4DB2-BD59-A6C34878D82A}">
                    <a16:rowId xmlns:a16="http://schemas.microsoft.com/office/drawing/2014/main" val="888074484"/>
                  </a:ext>
                </a:extLst>
              </a:tr>
            </a:tbl>
          </a:graphicData>
        </a:graphic>
      </p:graphicFrame>
    </p:spTree>
    <p:extLst>
      <p:ext uri="{BB962C8B-B14F-4D97-AF65-F5344CB8AC3E}">
        <p14:creationId xmlns:p14="http://schemas.microsoft.com/office/powerpoint/2010/main" val="81022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792480" y="609600"/>
            <a:ext cx="8481521" cy="82203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600"/>
              <a:buFont typeface="Trebuchet MS"/>
              <a:buNone/>
            </a:pPr>
            <a:r>
              <a:rPr lang="pt-BR" sz="2800" b="1" dirty="0">
                <a:effectLst/>
                <a:latin typeface="Calibri" panose="020F0502020204030204" pitchFamily="34" charset="0"/>
                <a:ea typeface="Aptos" panose="020B0004020202020204" pitchFamily="34" charset="0"/>
              </a:rPr>
              <a:t>Poder Judiciário estadual e federal </a:t>
            </a:r>
            <a:r>
              <a:rPr lang="pt-BR" sz="2800" dirty="0">
                <a:effectLst/>
                <a:latin typeface="Trebuchet MS" panose="020B0603020202020204" pitchFamily="34" charset="0"/>
                <a:ea typeface="Aptos" panose="020B0004020202020204" pitchFamily="34" charset="0"/>
              </a:rPr>
              <a:t>– alguns destaques</a:t>
            </a:r>
            <a:endParaRPr sz="2800" dirty="0"/>
          </a:p>
        </p:txBody>
      </p:sp>
      <p:pic>
        <p:nvPicPr>
          <p:cNvPr id="161" name="Google Shape;161;p2"/>
          <p:cNvPicPr preferRelativeResize="0"/>
          <p:nvPr/>
        </p:nvPicPr>
        <p:blipFill rotWithShape="1">
          <a:blip r:embed="rId3">
            <a:alphaModFix/>
          </a:blip>
          <a:srcRect/>
          <a:stretch/>
        </p:blipFill>
        <p:spPr>
          <a:xfrm>
            <a:off x="9820450" y="5577729"/>
            <a:ext cx="2371550" cy="1280271"/>
          </a:xfrm>
          <a:prstGeom prst="rect">
            <a:avLst/>
          </a:prstGeom>
          <a:noFill/>
          <a:ln>
            <a:noFill/>
          </a:ln>
        </p:spPr>
      </p:pic>
      <p:sp>
        <p:nvSpPr>
          <p:cNvPr id="6" name="CaixaDeTexto 5">
            <a:extLst>
              <a:ext uri="{FF2B5EF4-FFF2-40B4-BE49-F238E27FC236}">
                <a16:creationId xmlns:a16="http://schemas.microsoft.com/office/drawing/2014/main" id="{EB53F283-E598-48B0-3544-98ADEFA64B60}"/>
              </a:ext>
            </a:extLst>
          </p:cNvPr>
          <p:cNvSpPr txBox="1"/>
          <p:nvPr/>
        </p:nvSpPr>
        <p:spPr>
          <a:xfrm>
            <a:off x="2429163" y="1792077"/>
            <a:ext cx="6981449" cy="4478149"/>
          </a:xfrm>
          <a:prstGeom prst="rect">
            <a:avLst/>
          </a:prstGeom>
          <a:noFill/>
        </p:spPr>
        <p:txBody>
          <a:bodyPr wrap="square">
            <a:spAutoFit/>
          </a:bodyPr>
          <a:lstStyle/>
          <a:p>
            <a:pPr marL="285750" indent="-285750" algn="just">
              <a:buFont typeface="Arial" panose="020B0604020202020204" pitchFamily="34" charset="0"/>
              <a:buChar char="•"/>
            </a:pPr>
            <a:r>
              <a:rPr lang="pt-BR" sz="1500" kern="100" dirty="0">
                <a:latin typeface="Trebuchet MS" panose="020B0603020202020204" pitchFamily="34" charset="0"/>
                <a:ea typeface="Aptos" panose="020B0004020202020204" pitchFamily="34" charset="0"/>
                <a:cs typeface="Times New Roman" panose="02020603050405020304" pitchFamily="18" charset="0"/>
              </a:rPr>
              <a:t>Pará e Pernambuco são os únicos Estados cujos Tribunais de Justiça permitem consultas por assunto. </a:t>
            </a:r>
          </a:p>
          <a:p>
            <a:pPr marL="285750" indent="-285750" algn="just">
              <a:buFont typeface="Arial" panose="020B0604020202020204" pitchFamily="34" charset="0"/>
              <a:buChar char="•"/>
            </a:pPr>
            <a:endParaRPr lang="pt-BR" sz="1500" kern="100" dirty="0">
              <a:latin typeface="Trebuchet MS" panose="020B0603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pt-BR" sz="1500" kern="100" dirty="0">
                <a:latin typeface="Trebuchet MS" panose="020B0603020202020204" pitchFamily="34" charset="0"/>
                <a:ea typeface="Aptos" panose="020B0004020202020204" pitchFamily="34" charset="0"/>
                <a:cs typeface="Times New Roman" panose="02020603050405020304" pitchFamily="18" charset="0"/>
              </a:rPr>
              <a:t>Não foi possível identificar qualquer possibilidade de consulta para o TJ de Roraima, o sistema estava indisponível durante todo o período do diagnóstico. </a:t>
            </a:r>
          </a:p>
          <a:p>
            <a:pPr marL="285750" indent="-285750" algn="just">
              <a:buFont typeface="Arial" panose="020B0604020202020204" pitchFamily="34" charset="0"/>
              <a:buChar char="•"/>
            </a:pPr>
            <a:endParaRPr lang="pt-BR" sz="1500" kern="100" dirty="0">
              <a:latin typeface="Trebuchet MS" panose="020B0603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pt-BR" sz="1500" kern="100" dirty="0">
                <a:latin typeface="Trebuchet MS" panose="020B0603020202020204" pitchFamily="34" charset="0"/>
                <a:ea typeface="Aptos" panose="020B0004020202020204" pitchFamily="34" charset="0"/>
                <a:cs typeface="Times New Roman" panose="02020603050405020304" pitchFamily="18" charset="0"/>
              </a:rPr>
              <a:t>O </a:t>
            </a:r>
            <a:r>
              <a:rPr lang="pt-BR" sz="1500" i="1" kern="100" dirty="0">
                <a:latin typeface="Trebuchet MS" panose="020B0603020202020204" pitchFamily="34" charset="0"/>
                <a:ea typeface="Aptos" panose="020B0004020202020204" pitchFamily="34" charset="0"/>
                <a:cs typeface="Times New Roman" panose="02020603050405020304" pitchFamily="18" charset="0"/>
              </a:rPr>
              <a:t>site</a:t>
            </a:r>
            <a:r>
              <a:rPr lang="pt-BR" sz="1500" kern="100" dirty="0">
                <a:latin typeface="Trebuchet MS" panose="020B0603020202020204" pitchFamily="34" charset="0"/>
                <a:ea typeface="Aptos" panose="020B0004020202020204" pitchFamily="34" charset="0"/>
                <a:cs typeface="Times New Roman" panose="02020603050405020304" pitchFamily="18" charset="0"/>
              </a:rPr>
              <a:t> do TJ do Paraná não permite consultas unificadas para todo o Estado, é necessário consultar comarca por comarca (o que dificulta caso a empresa opere em várias cidades, além do que uma Comarca pode abranger mais de um Município, havendo necessidade dessa verificação prévia).</a:t>
            </a:r>
          </a:p>
          <a:p>
            <a:pPr marL="285750" indent="-285750" algn="just">
              <a:buFont typeface="Arial" panose="020B0604020202020204" pitchFamily="34" charset="0"/>
              <a:buChar char="•"/>
            </a:pPr>
            <a:endParaRPr lang="pt-BR" sz="1500" kern="100" dirty="0">
              <a:latin typeface="Trebuchet MS" panose="020B0603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pt-BR" sz="1500" kern="100" dirty="0">
                <a:latin typeface="Trebuchet MS" panose="020B0603020202020204" pitchFamily="34" charset="0"/>
                <a:ea typeface="Aptos" panose="020B0004020202020204" pitchFamily="34" charset="0"/>
                <a:cs typeface="Times New Roman" panose="02020603050405020304" pitchFamily="18" charset="0"/>
              </a:rPr>
              <a:t>Ceará, Distrito Federal, e Rio Grande do Sul são os únicos Estados que não permitem consulta por CPF</a:t>
            </a:r>
            <a:r>
              <a:rPr lang="en-US" sz="1500" kern="100" dirty="0">
                <a:latin typeface="Trebuchet MS" panose="020B0603020202020204" pitchFamily="34" charset="0"/>
                <a:ea typeface="Aptos" panose="020B0004020202020204" pitchFamily="34" charset="0"/>
                <a:cs typeface="Times New Roman" panose="02020603050405020304" pitchFamily="18" charset="0"/>
              </a:rPr>
              <a:t>/CNPJ.</a:t>
            </a:r>
          </a:p>
          <a:p>
            <a:pPr marL="285750" indent="-285750" algn="just">
              <a:buFont typeface="Arial" panose="020B0604020202020204" pitchFamily="34" charset="0"/>
              <a:buChar char="•"/>
            </a:pPr>
            <a:endParaRPr lang="en-US" sz="1500" kern="100" dirty="0">
              <a:latin typeface="Trebuchet MS" panose="020B0603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US" sz="1500" kern="100" dirty="0" err="1">
                <a:latin typeface="Trebuchet MS" panose="020B0603020202020204" pitchFamily="34" charset="0"/>
                <a:ea typeface="Aptos" panose="020B0004020202020204" pitchFamily="34" charset="0"/>
                <a:cs typeface="Times New Roman" panose="02020603050405020304" pitchFamily="18" charset="0"/>
              </a:rPr>
              <a:t>Todos</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os</a:t>
            </a:r>
            <a:r>
              <a:rPr lang="en-US" sz="1500" kern="100" dirty="0">
                <a:latin typeface="Trebuchet MS" panose="020B0603020202020204" pitchFamily="34" charset="0"/>
                <a:ea typeface="Aptos" panose="020B0004020202020204" pitchFamily="34" charset="0"/>
                <a:cs typeface="Times New Roman" panose="02020603050405020304" pitchFamily="18" charset="0"/>
              </a:rPr>
              <a:t> TRFs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permitem</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consultas</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por</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nome</a:t>
            </a:r>
            <a:r>
              <a:rPr lang="pt-BR" sz="1500" kern="100" dirty="0">
                <a:latin typeface="Trebuchet MS" panose="020B0603020202020204" pitchFamily="34" charset="0"/>
                <a:ea typeface="Aptos" panose="020B0004020202020204" pitchFamily="34" charset="0"/>
                <a:cs typeface="Times New Roman" panose="02020603050405020304" pitchFamily="18" charset="0"/>
              </a:rPr>
              <a:t>/razão social e CPF</a:t>
            </a:r>
            <a:r>
              <a:rPr lang="en-US" sz="1500" kern="100" dirty="0">
                <a:latin typeface="Trebuchet MS" panose="020B0603020202020204" pitchFamily="34" charset="0"/>
                <a:ea typeface="Aptos" panose="020B0004020202020204" pitchFamily="34" charset="0"/>
                <a:cs typeface="Times New Roman" panose="02020603050405020304" pitchFamily="18" charset="0"/>
              </a:rPr>
              <a:t>/CNPJ, e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nenhum</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permite</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buscas</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por</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r>
              <a:rPr lang="en-US" sz="1500" kern="100" dirty="0" err="1">
                <a:latin typeface="Trebuchet MS" panose="020B0603020202020204" pitchFamily="34" charset="0"/>
                <a:ea typeface="Aptos" panose="020B0004020202020204" pitchFamily="34" charset="0"/>
                <a:cs typeface="Times New Roman" panose="02020603050405020304" pitchFamily="18" charset="0"/>
              </a:rPr>
              <a:t>assunto</a:t>
            </a:r>
            <a:r>
              <a:rPr lang="en-US" sz="1500" kern="100" dirty="0">
                <a:latin typeface="Trebuchet MS" panose="020B0603020202020204" pitchFamily="34" charset="0"/>
                <a:ea typeface="Aptos" panose="020B0004020202020204" pitchFamily="34" charset="0"/>
                <a:cs typeface="Times New Roman" panose="02020603050405020304" pitchFamily="18" charset="0"/>
              </a:rPr>
              <a:t>. </a:t>
            </a:r>
            <a:endParaRPr lang="pt-BR" sz="1500" kern="100" dirty="0">
              <a:latin typeface="Trebuchet MS" panose="020B0603020202020204" pitchFamily="34" charset="0"/>
              <a:ea typeface="Aptos" panose="020B0004020202020204" pitchFamily="34" charset="0"/>
              <a:cs typeface="Times New Roman" panose="02020603050405020304" pitchFamily="18" charset="0"/>
            </a:endParaRPr>
          </a:p>
          <a:p>
            <a:pPr marL="742950" lvl="1" indent="-285750" algn="just">
              <a:buFont typeface="Arial" panose="020B0604020202020204" pitchFamily="34" charset="0"/>
              <a:buChar char="•"/>
            </a:pPr>
            <a:endParaRPr lang="pt-BR" sz="15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pic>
        <p:nvPicPr>
          <p:cNvPr id="2" name="Imagem 5">
            <a:extLst>
              <a:ext uri="{FF2B5EF4-FFF2-40B4-BE49-F238E27FC236}">
                <a16:creationId xmlns:a16="http://schemas.microsoft.com/office/drawing/2014/main" id="{6DC392DC-64F0-AA6F-8058-6648E9BAF85D}"/>
              </a:ext>
            </a:extLst>
          </p:cNvPr>
          <p:cNvPicPr>
            <a:picLocks noChangeAspect="1"/>
          </p:cNvPicPr>
          <p:nvPr/>
        </p:nvPicPr>
        <p:blipFill>
          <a:blip r:embed="rId4"/>
          <a:stretch>
            <a:fillRect/>
          </a:stretch>
        </p:blipFill>
        <p:spPr>
          <a:xfrm>
            <a:off x="133726" y="2562225"/>
            <a:ext cx="2295437" cy="1733550"/>
          </a:xfrm>
          <a:prstGeom prst="rect">
            <a:avLst/>
          </a:prstGeom>
        </p:spPr>
      </p:pic>
    </p:spTree>
    <p:extLst>
      <p:ext uri="{BB962C8B-B14F-4D97-AF65-F5344CB8AC3E}">
        <p14:creationId xmlns:p14="http://schemas.microsoft.com/office/powerpoint/2010/main" val="68602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title"/>
          </p:nvPr>
        </p:nvSpPr>
        <p:spPr>
          <a:xfrm>
            <a:off x="3037211" y="619759"/>
            <a:ext cx="6424440" cy="721361"/>
          </a:xfrm>
          <a:prstGeom prst="rect">
            <a:avLst/>
          </a:prstGeom>
          <a:noFill/>
          <a:ln>
            <a:noFill/>
          </a:ln>
        </p:spPr>
        <p:txBody>
          <a:bodyPr spcFirstLastPara="1" wrap="square" lIns="91425" tIns="45700" rIns="91425" bIns="45700" anchor="t" anchorCtr="0">
            <a:normAutofit fontScale="90000"/>
          </a:bodyPr>
          <a:lstStyle/>
          <a:p>
            <a:pPr algn="ctr">
              <a:lnSpc>
                <a:spcPct val="120000"/>
              </a:lnSpc>
              <a:spcAft>
                <a:spcPts val="600"/>
              </a:spcAft>
            </a:pP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Carta de apoio a maior Transparência de Dados Ambientais </a:t>
            </a:r>
            <a:br>
              <a:rPr lang="pt-BR" sz="1800" kern="100" dirty="0">
                <a:effectLst/>
                <a:latin typeface="Trebuchet MS" panose="020B0603020202020204" pitchFamily="34" charset="0"/>
                <a:ea typeface="Aptos" panose="020B0004020202020204" pitchFamily="34" charset="0"/>
                <a:cs typeface="Times New Roman" panose="02020603050405020304" pitchFamily="18" charset="0"/>
              </a:rPr>
            </a:b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para uso do Setor Financeiro e Empresas da Cadeia de Valor</a:t>
            </a:r>
            <a:endParaRPr lang="pt-BR" sz="18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288" name="Google Shape;288;p10"/>
          <p:cNvSpPr/>
          <p:nvPr/>
        </p:nvSpPr>
        <p:spPr>
          <a:xfrm>
            <a:off x="0" y="4013201"/>
            <a:ext cx="476655" cy="28448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9" name="Google Shape;289;p10"/>
          <p:cNvSpPr txBox="1">
            <a:spLocks noGrp="1"/>
          </p:cNvSpPr>
          <p:nvPr>
            <p:ph type="body" idx="1"/>
          </p:nvPr>
        </p:nvSpPr>
        <p:spPr>
          <a:xfrm>
            <a:off x="2948018" y="1341120"/>
            <a:ext cx="6602826" cy="5191761"/>
          </a:xfrm>
          <a:prstGeom prst="rect">
            <a:avLst/>
          </a:prstGeom>
          <a:noFill/>
          <a:ln>
            <a:noFill/>
          </a:ln>
        </p:spPr>
        <p:txBody>
          <a:bodyPr spcFirstLastPara="1" wrap="square" lIns="91425" tIns="45700" rIns="91425" bIns="45700" anchor="t" anchorCtr="0">
            <a:noAutofit/>
          </a:bodyPr>
          <a:lstStyle/>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A gestão de riscos ambientais e climáticos presentes na atuação de empresas envolve duas dimensões: </a:t>
            </a:r>
            <a:r>
              <a:rPr lang="pt-BR" sz="1400" u="sng" kern="100" dirty="0">
                <a:effectLst/>
                <a:latin typeface="Trebuchet MS" panose="020B0603020202020204" pitchFamily="34" charset="0"/>
                <a:ea typeface="Aptos" panose="020B0004020202020204" pitchFamily="34" charset="0"/>
                <a:cs typeface="Times New Roman" panose="02020603050405020304" pitchFamily="18" charset="0"/>
              </a:rPr>
              <a:t>cumprimento das normas aplicáveis</a:t>
            </a: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 (nível mínimo) e </a:t>
            </a:r>
            <a:r>
              <a:rPr lang="pt-BR" sz="1400" u="sng" kern="100" dirty="0">
                <a:effectLst/>
                <a:latin typeface="Trebuchet MS" panose="020B0603020202020204" pitchFamily="34" charset="0"/>
                <a:ea typeface="Aptos" panose="020B0004020202020204" pitchFamily="34" charset="0"/>
                <a:cs typeface="Times New Roman" panose="02020603050405020304" pitchFamily="18" charset="0"/>
              </a:rPr>
              <a:t>desempenho em matéria de sustentabilidade</a:t>
            </a: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 (eficiência e cumprimento de padrões voluntários). O setor financeiro tem avançado nessa matéria tanto por iniciativas que nascem no próprio mercado quanto em razão de exigências regulatórias. Também empresas cuja cadeia de valor apresenta riscos climáticos e socioambientais relevantes e comprometidas em gerir seus impactos, seja para ter mais resiliência climática, seja para melhorar seu desempenho financeiro no longo prazo, seja para atender a preferências de mercado ou a demandas de investidores ou de instituições financeiras em geral.  </a:t>
            </a:r>
          </a:p>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A primeira etapa da gestão de riscos é a sua </a:t>
            </a:r>
            <a:r>
              <a:rPr lang="pt-BR" sz="1400" b="1" kern="100" dirty="0">
                <a:effectLst/>
                <a:latin typeface="Trebuchet MS" panose="020B0603020202020204" pitchFamily="34" charset="0"/>
                <a:ea typeface="Aptos" panose="020B0004020202020204" pitchFamily="34" charset="0"/>
                <a:cs typeface="Times New Roman" panose="02020603050405020304" pitchFamily="18" charset="0"/>
              </a:rPr>
              <a:t>identificação</a:t>
            </a: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 Nesse sentido, cabe identificar se empresas cumprem ou não as exigências das normas ambientais relativas à sua atividade (tais como obtenção de licenciamento ambiental e de outorga para uso de recursos hídricos, se for necessário, ou também autorizações para supressão de vegetação quando o fazem) e se não adotam comportamentos que:</a:t>
            </a:r>
          </a:p>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a) caracterizam infrações ambientais, que podem levar à aplicação de penalidades por órgãos ambientais estaduais ou federais, tais como multas e embargos ambientais sobre determinadas áreas (nas quais fica proibida qualquer atividade econômica);</a:t>
            </a:r>
          </a:p>
        </p:txBody>
      </p:sp>
      <p:pic>
        <p:nvPicPr>
          <p:cNvPr id="290" name="Google Shape;290;p10"/>
          <p:cNvPicPr preferRelativeResize="0"/>
          <p:nvPr/>
        </p:nvPicPr>
        <p:blipFill rotWithShape="1">
          <a:blip r:embed="rId3">
            <a:alphaModFix/>
          </a:blip>
          <a:srcRect b="15343"/>
          <a:stretch/>
        </p:blipFill>
        <p:spPr>
          <a:xfrm>
            <a:off x="9802313" y="5604504"/>
            <a:ext cx="2389687" cy="1253496"/>
          </a:xfrm>
          <a:prstGeom prst="rect">
            <a:avLst/>
          </a:prstGeom>
          <a:noFill/>
          <a:ln>
            <a:noFill/>
          </a:ln>
        </p:spPr>
      </p:pic>
      <p:pic>
        <p:nvPicPr>
          <p:cNvPr id="291" name="Google Shape;291;p10"/>
          <p:cNvPicPr preferRelativeResize="0"/>
          <p:nvPr/>
        </p:nvPicPr>
        <p:blipFill rotWithShape="1">
          <a:blip r:embed="rId4">
            <a:alphaModFix/>
          </a:blip>
          <a:srcRect b="13657"/>
          <a:stretch/>
        </p:blipFill>
        <p:spPr>
          <a:xfrm>
            <a:off x="9817681" y="5580786"/>
            <a:ext cx="2374319" cy="1277214"/>
          </a:xfrm>
          <a:prstGeom prst="rect">
            <a:avLst/>
          </a:prstGeom>
          <a:noFill/>
          <a:ln>
            <a:noFill/>
          </a:ln>
        </p:spPr>
      </p:pic>
      <p:pic>
        <p:nvPicPr>
          <p:cNvPr id="292" name="Google Shape;292;p10"/>
          <p:cNvPicPr preferRelativeResize="0"/>
          <p:nvPr/>
        </p:nvPicPr>
        <p:blipFill rotWithShape="1">
          <a:blip r:embed="rId5">
            <a:alphaModFix/>
          </a:blip>
          <a:srcRect/>
          <a:stretch/>
        </p:blipFill>
        <p:spPr>
          <a:xfrm>
            <a:off x="47238" y="0"/>
            <a:ext cx="2802324" cy="6714565"/>
          </a:xfrm>
          <a:prstGeom prst="rect">
            <a:avLst/>
          </a:prstGeom>
          <a:noFill/>
          <a:ln>
            <a:noFill/>
          </a:ln>
        </p:spPr>
      </p:pic>
      <p:sp>
        <p:nvSpPr>
          <p:cNvPr id="293" name="Google Shape;293;p10"/>
          <p:cNvSpPr/>
          <p:nvPr/>
        </p:nvSpPr>
        <p:spPr>
          <a:xfrm>
            <a:off x="0" y="4013201"/>
            <a:ext cx="476700" cy="28449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94" name="Google Shape;294;p10"/>
          <p:cNvPicPr preferRelativeResize="0"/>
          <p:nvPr/>
        </p:nvPicPr>
        <p:blipFill rotWithShape="1">
          <a:blip r:embed="rId6">
            <a:alphaModFix/>
          </a:blip>
          <a:srcRect l="24218" r="53433" b="9090"/>
          <a:stretch/>
        </p:blipFill>
        <p:spPr>
          <a:xfrm>
            <a:off x="26" y="0"/>
            <a:ext cx="2973286" cy="6875145"/>
          </a:xfrm>
          <a:custGeom>
            <a:avLst/>
            <a:gdLst/>
            <a:ahLst/>
            <a:cxnLst/>
            <a:rect l="l" t="t" r="r" b="b"/>
            <a:pathLst>
              <a:path w="2734056" h="6858000" extrusionOk="0">
                <a:moveTo>
                  <a:pt x="0" y="0"/>
                </a:moveTo>
                <a:lnTo>
                  <a:pt x="1674254" y="0"/>
                </a:lnTo>
                <a:lnTo>
                  <a:pt x="2734056" y="6850199"/>
                </a:lnTo>
                <a:lnTo>
                  <a:pt x="2734056" y="6858000"/>
                </a:lnTo>
                <a:lnTo>
                  <a:pt x="461457" y="6858000"/>
                </a:lnTo>
                <a:lnTo>
                  <a:pt x="0" y="4134118"/>
                </a:lnTo>
                <a:close/>
              </a:path>
            </a:pathLst>
          </a:custGeom>
          <a:noFill/>
          <a:ln>
            <a:noFill/>
          </a:ln>
        </p:spPr>
      </p:pic>
      <p:cxnSp>
        <p:nvCxnSpPr>
          <p:cNvPr id="295" name="Google Shape;295;p10"/>
          <p:cNvCxnSpPr/>
          <p:nvPr/>
        </p:nvCxnSpPr>
        <p:spPr>
          <a:xfrm rot="10800000" flipH="1">
            <a:off x="684480"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6" name="Google Shape;296;p10"/>
          <p:cNvCxnSpPr/>
          <p:nvPr/>
        </p:nvCxnSpPr>
        <p:spPr>
          <a:xfrm rot="10800000" flipH="1">
            <a:off x="476655" y="6674926"/>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7" name="Google Shape;297;p10"/>
          <p:cNvCxnSpPr/>
          <p:nvPr/>
        </p:nvCxnSpPr>
        <p:spPr>
          <a:xfrm rot="10800000" flipH="1">
            <a:off x="499967"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8" name="Google Shape;298;p10"/>
          <p:cNvCxnSpPr/>
          <p:nvPr/>
        </p:nvCxnSpPr>
        <p:spPr>
          <a:xfrm>
            <a:off x="28495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299" name="Google Shape;299;p10"/>
          <p:cNvCxnSpPr/>
          <p:nvPr/>
        </p:nvCxnSpPr>
        <p:spPr>
          <a:xfrm>
            <a:off x="25262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300" name="Google Shape;300;p10"/>
          <p:cNvCxnSpPr/>
          <p:nvPr/>
        </p:nvCxnSpPr>
        <p:spPr>
          <a:xfrm>
            <a:off x="2687900" y="6428625"/>
            <a:ext cx="83100" cy="538200"/>
          </a:xfrm>
          <a:prstGeom prst="straightConnector1">
            <a:avLst/>
          </a:prstGeom>
          <a:noFill/>
          <a:ln w="228600"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title"/>
          </p:nvPr>
        </p:nvSpPr>
        <p:spPr>
          <a:xfrm>
            <a:off x="3020524" y="211667"/>
            <a:ext cx="6424440" cy="702733"/>
          </a:xfrm>
          <a:prstGeom prst="rect">
            <a:avLst/>
          </a:prstGeom>
          <a:noFill/>
          <a:ln>
            <a:noFill/>
          </a:ln>
        </p:spPr>
        <p:txBody>
          <a:bodyPr spcFirstLastPara="1" wrap="square" lIns="91425" tIns="45700" rIns="91425" bIns="45700" anchor="t" anchorCtr="0">
            <a:normAutofit fontScale="90000"/>
          </a:bodyPr>
          <a:lstStyle/>
          <a:p>
            <a:pPr algn="ctr">
              <a:lnSpc>
                <a:spcPct val="120000"/>
              </a:lnSpc>
              <a:spcAft>
                <a:spcPts val="600"/>
              </a:spcAft>
            </a:pP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Carta de apoio a maior Transparência de Dados Ambientais </a:t>
            </a:r>
            <a:br>
              <a:rPr lang="pt-BR" sz="1800" kern="100" dirty="0">
                <a:effectLst/>
                <a:latin typeface="Trebuchet MS" panose="020B0603020202020204" pitchFamily="34" charset="0"/>
                <a:ea typeface="Aptos" panose="020B0004020202020204" pitchFamily="34" charset="0"/>
                <a:cs typeface="Times New Roman" panose="02020603050405020304" pitchFamily="18" charset="0"/>
              </a:rPr>
            </a:b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para uso do Setor Financeiro e Empresas da Cadeia de Valor</a:t>
            </a:r>
            <a:endParaRPr lang="pt-BR" sz="18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288" name="Google Shape;288;p10"/>
          <p:cNvSpPr/>
          <p:nvPr/>
        </p:nvSpPr>
        <p:spPr>
          <a:xfrm>
            <a:off x="0" y="4013201"/>
            <a:ext cx="476655" cy="28448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9" name="Google Shape;289;p10"/>
          <p:cNvSpPr txBox="1">
            <a:spLocks noGrp="1"/>
          </p:cNvSpPr>
          <p:nvPr>
            <p:ph type="body" idx="1"/>
          </p:nvPr>
        </p:nvSpPr>
        <p:spPr>
          <a:xfrm>
            <a:off x="2973312" y="1007533"/>
            <a:ext cx="6602826" cy="5223719"/>
          </a:xfrm>
          <a:prstGeom prst="rect">
            <a:avLst/>
          </a:prstGeom>
          <a:noFill/>
          <a:ln>
            <a:noFill/>
          </a:ln>
        </p:spPr>
        <p:txBody>
          <a:bodyPr spcFirstLastPara="1" wrap="square" lIns="91425" tIns="45700" rIns="91425" bIns="45700" anchor="t" anchorCtr="0">
            <a:noAutofit/>
          </a:bodyPr>
          <a:lstStyle/>
          <a:p>
            <a:pPr marL="0" indent="355600" algn="just">
              <a:lnSpc>
                <a:spcPct val="120000"/>
              </a:lnSpc>
              <a:spcBef>
                <a:spcPts val="0"/>
              </a:spcBef>
              <a:spcAft>
                <a:spcPts val="600"/>
              </a:spcAft>
              <a:buNone/>
            </a:pPr>
            <a:r>
              <a:rPr lang="pt-BR" sz="1300" kern="100" dirty="0">
                <a:effectLst/>
                <a:latin typeface="Trebuchet MS" panose="020B0603020202020204" pitchFamily="34" charset="0"/>
                <a:ea typeface="Aptos" panose="020B0004020202020204" pitchFamily="34" charset="0"/>
                <a:cs typeface="Times New Roman" panose="02020603050405020304" pitchFamily="18" charset="0"/>
              </a:rPr>
              <a:t>b) causam danos ambientais ou mesmo constituem crimes ambientais, levando a investigações pelo Ministério Público, que podem culminar na celebração de Termos de Ajuste de Conduta (no caso de ilícitos civis), mas também podem resultar em processos judiciais em matéria ambiental (ações civis públicas ou processos criminais);</a:t>
            </a:r>
          </a:p>
          <a:p>
            <a:pPr marL="0" indent="355600" algn="just">
              <a:lnSpc>
                <a:spcPct val="120000"/>
              </a:lnSpc>
              <a:spcBef>
                <a:spcPts val="0"/>
              </a:spcBef>
              <a:spcAft>
                <a:spcPts val="600"/>
              </a:spcAft>
              <a:buNone/>
            </a:pPr>
            <a:r>
              <a:rPr lang="pt-BR" sz="1300" kern="100" dirty="0">
                <a:effectLst/>
                <a:latin typeface="Trebuchet MS" panose="020B0603020202020204" pitchFamily="34" charset="0"/>
                <a:ea typeface="Aptos" panose="020B0004020202020204" pitchFamily="34" charset="0"/>
                <a:cs typeface="Times New Roman" panose="02020603050405020304" pitchFamily="18" charset="0"/>
              </a:rPr>
              <a:t>c) caracterizam ilícitos ambientais que geram processos judiciais de autoria de outras entidades legitimadas além do Ministério Público, como a União, Estados, Municípios, Distrito Federal e entidades sem fins lucrativos com atuação na esfera ambiental.  </a:t>
            </a:r>
          </a:p>
          <a:p>
            <a:pPr marL="0" indent="355600" algn="just">
              <a:lnSpc>
                <a:spcPct val="120000"/>
              </a:lnSpc>
              <a:spcBef>
                <a:spcPts val="0"/>
              </a:spcBef>
              <a:spcAft>
                <a:spcPts val="600"/>
              </a:spcAft>
              <a:buNone/>
            </a:pPr>
            <a:r>
              <a:rPr lang="pt-BR" sz="1300" kern="100" dirty="0">
                <a:effectLst/>
                <a:latin typeface="Trebuchet MS" panose="020B0603020202020204" pitchFamily="34" charset="0"/>
                <a:ea typeface="Aptos" panose="020B0004020202020204" pitchFamily="34" charset="0"/>
                <a:cs typeface="Times New Roman" panose="02020603050405020304" pitchFamily="18" charset="0"/>
              </a:rPr>
              <a:t>Ainda que esses processos administrativos ou judiciais não tenham decisão final, é relevante para o setor financeiro ter conhecimento da existência deles e, eventualmente, avaliar a gravidade, os valores envolvidos, as possíveis consequências para os negócios da empresa, as probabilidades de desfecho. Mas o primeiro passo, como dito, é ter conhecimento de que eles tramitam.</a:t>
            </a:r>
          </a:p>
          <a:p>
            <a:pPr marL="0" indent="355600" algn="just">
              <a:lnSpc>
                <a:spcPct val="120000"/>
              </a:lnSpc>
              <a:spcBef>
                <a:spcPts val="0"/>
              </a:spcBef>
              <a:spcAft>
                <a:spcPts val="600"/>
              </a:spcAft>
              <a:buNone/>
            </a:pPr>
            <a:r>
              <a:rPr lang="pt-BR" sz="1300" kern="100" dirty="0">
                <a:effectLst/>
                <a:latin typeface="Trebuchet MS" panose="020B0603020202020204" pitchFamily="34" charset="0"/>
                <a:ea typeface="Aptos" panose="020B0004020202020204" pitchFamily="34" charset="0"/>
                <a:cs typeface="Times New Roman" panose="02020603050405020304" pitchFamily="18" charset="0"/>
              </a:rPr>
              <a:t>Para tal fim, embora seja possível solicitar certidões das empresas que pedem crédito, seguros ou são potenciais receptoras de investimentos, as quais elas poderiam obter junto aos entes públicos competentes, isso demandaria tempo e esforços significativos, quando tais informações poderiam estar prontamente acessíveis online. A acessibilidade online já ocorre na esfera federal por parte do Instituto Brasileiro do Meio Ambiente e Recursos Naturais (IBAMA), o qual, no entanto, tem uma esfera de atuação limitada quando comparada à dos órgãos ambientais estaduais, aos quais cabe atuar na maioria dos casos de licenciamento e de fiscalização por infrações ambientais.</a:t>
            </a:r>
          </a:p>
          <a:p>
            <a:pPr marL="0" indent="355600" algn="just">
              <a:lnSpc>
                <a:spcPct val="120000"/>
              </a:lnSpc>
              <a:spcAft>
                <a:spcPts val="600"/>
              </a:spcAft>
              <a:buNone/>
            </a:pPr>
            <a:endParaRPr lang="pt-BR" sz="12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pic>
        <p:nvPicPr>
          <p:cNvPr id="290" name="Google Shape;290;p10"/>
          <p:cNvPicPr preferRelativeResize="0"/>
          <p:nvPr/>
        </p:nvPicPr>
        <p:blipFill rotWithShape="1">
          <a:blip r:embed="rId3">
            <a:alphaModFix/>
          </a:blip>
          <a:srcRect b="15343"/>
          <a:stretch/>
        </p:blipFill>
        <p:spPr>
          <a:xfrm>
            <a:off x="9802313" y="5604504"/>
            <a:ext cx="2389687" cy="1253496"/>
          </a:xfrm>
          <a:prstGeom prst="rect">
            <a:avLst/>
          </a:prstGeom>
          <a:noFill/>
          <a:ln>
            <a:noFill/>
          </a:ln>
        </p:spPr>
      </p:pic>
      <p:pic>
        <p:nvPicPr>
          <p:cNvPr id="291" name="Google Shape;291;p10"/>
          <p:cNvPicPr preferRelativeResize="0"/>
          <p:nvPr/>
        </p:nvPicPr>
        <p:blipFill rotWithShape="1">
          <a:blip r:embed="rId4">
            <a:alphaModFix/>
          </a:blip>
          <a:srcRect b="13657"/>
          <a:stretch/>
        </p:blipFill>
        <p:spPr>
          <a:xfrm>
            <a:off x="9817681" y="5580786"/>
            <a:ext cx="2374319" cy="1277214"/>
          </a:xfrm>
          <a:prstGeom prst="rect">
            <a:avLst/>
          </a:prstGeom>
          <a:noFill/>
          <a:ln>
            <a:noFill/>
          </a:ln>
        </p:spPr>
      </p:pic>
      <p:pic>
        <p:nvPicPr>
          <p:cNvPr id="292" name="Google Shape;292;p10"/>
          <p:cNvPicPr preferRelativeResize="0"/>
          <p:nvPr/>
        </p:nvPicPr>
        <p:blipFill rotWithShape="1">
          <a:blip r:embed="rId5">
            <a:alphaModFix/>
          </a:blip>
          <a:srcRect/>
          <a:stretch/>
        </p:blipFill>
        <p:spPr>
          <a:xfrm>
            <a:off x="47238" y="0"/>
            <a:ext cx="2802324" cy="6714565"/>
          </a:xfrm>
          <a:prstGeom prst="rect">
            <a:avLst/>
          </a:prstGeom>
          <a:noFill/>
          <a:ln>
            <a:noFill/>
          </a:ln>
        </p:spPr>
      </p:pic>
      <p:sp>
        <p:nvSpPr>
          <p:cNvPr id="293" name="Google Shape;293;p10"/>
          <p:cNvSpPr/>
          <p:nvPr/>
        </p:nvSpPr>
        <p:spPr>
          <a:xfrm>
            <a:off x="0" y="4013201"/>
            <a:ext cx="476700" cy="28449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94" name="Google Shape;294;p10"/>
          <p:cNvPicPr preferRelativeResize="0"/>
          <p:nvPr/>
        </p:nvPicPr>
        <p:blipFill rotWithShape="1">
          <a:blip r:embed="rId6">
            <a:alphaModFix/>
          </a:blip>
          <a:srcRect l="24218" r="53433" b="9090"/>
          <a:stretch/>
        </p:blipFill>
        <p:spPr>
          <a:xfrm>
            <a:off x="26" y="0"/>
            <a:ext cx="2973286" cy="6875145"/>
          </a:xfrm>
          <a:custGeom>
            <a:avLst/>
            <a:gdLst/>
            <a:ahLst/>
            <a:cxnLst/>
            <a:rect l="l" t="t" r="r" b="b"/>
            <a:pathLst>
              <a:path w="2734056" h="6858000" extrusionOk="0">
                <a:moveTo>
                  <a:pt x="0" y="0"/>
                </a:moveTo>
                <a:lnTo>
                  <a:pt x="1674254" y="0"/>
                </a:lnTo>
                <a:lnTo>
                  <a:pt x="2734056" y="6850199"/>
                </a:lnTo>
                <a:lnTo>
                  <a:pt x="2734056" y="6858000"/>
                </a:lnTo>
                <a:lnTo>
                  <a:pt x="461457" y="6858000"/>
                </a:lnTo>
                <a:lnTo>
                  <a:pt x="0" y="4134118"/>
                </a:lnTo>
                <a:close/>
              </a:path>
            </a:pathLst>
          </a:custGeom>
          <a:noFill/>
          <a:ln>
            <a:noFill/>
          </a:ln>
        </p:spPr>
      </p:pic>
      <p:cxnSp>
        <p:nvCxnSpPr>
          <p:cNvPr id="295" name="Google Shape;295;p10"/>
          <p:cNvCxnSpPr/>
          <p:nvPr/>
        </p:nvCxnSpPr>
        <p:spPr>
          <a:xfrm rot="10800000" flipH="1">
            <a:off x="684480"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6" name="Google Shape;296;p10"/>
          <p:cNvCxnSpPr/>
          <p:nvPr/>
        </p:nvCxnSpPr>
        <p:spPr>
          <a:xfrm rot="10800000" flipH="1">
            <a:off x="476655" y="6674926"/>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7" name="Google Shape;297;p10"/>
          <p:cNvCxnSpPr/>
          <p:nvPr/>
        </p:nvCxnSpPr>
        <p:spPr>
          <a:xfrm rot="10800000" flipH="1">
            <a:off x="499967"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8" name="Google Shape;298;p10"/>
          <p:cNvCxnSpPr/>
          <p:nvPr/>
        </p:nvCxnSpPr>
        <p:spPr>
          <a:xfrm>
            <a:off x="28495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299" name="Google Shape;299;p10"/>
          <p:cNvCxnSpPr/>
          <p:nvPr/>
        </p:nvCxnSpPr>
        <p:spPr>
          <a:xfrm>
            <a:off x="25262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300" name="Google Shape;300;p10"/>
          <p:cNvCxnSpPr/>
          <p:nvPr/>
        </p:nvCxnSpPr>
        <p:spPr>
          <a:xfrm>
            <a:off x="2687900" y="6428625"/>
            <a:ext cx="83100" cy="538200"/>
          </a:xfrm>
          <a:prstGeom prst="straightConnector1">
            <a:avLst/>
          </a:prstGeom>
          <a:noFill/>
          <a:ln w="2286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70192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txBox="1">
            <a:spLocks noGrp="1"/>
          </p:cNvSpPr>
          <p:nvPr>
            <p:ph type="title"/>
          </p:nvPr>
        </p:nvSpPr>
        <p:spPr>
          <a:xfrm>
            <a:off x="3151698" y="525879"/>
            <a:ext cx="6424440" cy="721361"/>
          </a:xfrm>
          <a:prstGeom prst="rect">
            <a:avLst/>
          </a:prstGeom>
          <a:noFill/>
          <a:ln>
            <a:noFill/>
          </a:ln>
        </p:spPr>
        <p:txBody>
          <a:bodyPr spcFirstLastPara="1" wrap="square" lIns="91425" tIns="45700" rIns="91425" bIns="45700" anchor="t" anchorCtr="0">
            <a:normAutofit fontScale="90000"/>
          </a:bodyPr>
          <a:lstStyle/>
          <a:p>
            <a:pPr algn="ctr">
              <a:lnSpc>
                <a:spcPct val="120000"/>
              </a:lnSpc>
              <a:spcAft>
                <a:spcPts val="600"/>
              </a:spcAft>
            </a:pP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Carta de apoio a maior Transparência de Dados Ambientais </a:t>
            </a:r>
            <a:br>
              <a:rPr lang="pt-BR" sz="1800" kern="100" dirty="0">
                <a:effectLst/>
                <a:latin typeface="Trebuchet MS" panose="020B0603020202020204" pitchFamily="34" charset="0"/>
                <a:ea typeface="Aptos" panose="020B0004020202020204" pitchFamily="34" charset="0"/>
                <a:cs typeface="Times New Roman" panose="02020603050405020304" pitchFamily="18" charset="0"/>
              </a:rPr>
            </a:br>
            <a:r>
              <a:rPr lang="pt-BR" sz="1800" b="1" kern="100" dirty="0">
                <a:solidFill>
                  <a:srgbClr val="3A7C22"/>
                </a:solidFill>
                <a:effectLst/>
                <a:latin typeface="Trebuchet MS" panose="020B0603020202020204" pitchFamily="34" charset="0"/>
                <a:ea typeface="Aptos" panose="020B0004020202020204" pitchFamily="34" charset="0"/>
                <a:cs typeface="Times New Roman" panose="02020603050405020304" pitchFamily="18" charset="0"/>
              </a:rPr>
              <a:t>para uso do Setor Financeiro e Empresas da Cadeia de Valor</a:t>
            </a:r>
            <a:endParaRPr lang="pt-BR" sz="18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288" name="Google Shape;288;p10"/>
          <p:cNvSpPr/>
          <p:nvPr/>
        </p:nvSpPr>
        <p:spPr>
          <a:xfrm>
            <a:off x="0" y="4013201"/>
            <a:ext cx="476655" cy="28448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9" name="Google Shape;289;p10"/>
          <p:cNvSpPr txBox="1">
            <a:spLocks noGrp="1"/>
          </p:cNvSpPr>
          <p:nvPr>
            <p:ph type="body" idx="1"/>
          </p:nvPr>
        </p:nvSpPr>
        <p:spPr>
          <a:xfrm>
            <a:off x="3020524" y="1398740"/>
            <a:ext cx="6555614" cy="4964225"/>
          </a:xfrm>
          <a:prstGeom prst="rect">
            <a:avLst/>
          </a:prstGeom>
          <a:noFill/>
          <a:ln>
            <a:noFill/>
          </a:ln>
        </p:spPr>
        <p:txBody>
          <a:bodyPr spcFirstLastPara="1" wrap="square" lIns="91425" tIns="45700" rIns="91425" bIns="45700" anchor="t" anchorCtr="0">
            <a:noAutofit/>
          </a:bodyPr>
          <a:lstStyle/>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Apoiamos, portanto, o seguinte pleito:</a:t>
            </a:r>
          </a:p>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a)	órgãos ambientais estaduais devem disponibilizar online dados atualizados sobre o licenciamento ambiental, incluindo pelo menos o teor da licença (com suas condicionantes e data de validade), o Estudo de Impacto Ambiental e o parecer técnico que embasou a concessão da licença; outorgas para exploração de recursos hídricos; autorizações para supressão de vegetação (</a:t>
            </a:r>
            <a:r>
              <a:rPr lang="pt-BR" sz="1400" kern="100" dirty="0" err="1">
                <a:effectLst/>
                <a:latin typeface="Trebuchet MS" panose="020B0603020202020204" pitchFamily="34" charset="0"/>
                <a:ea typeface="Aptos" panose="020B0004020202020204" pitchFamily="34" charset="0"/>
                <a:cs typeface="Times New Roman" panose="02020603050405020304" pitchFamily="18" charset="0"/>
              </a:rPr>
              <a:t>ASVs</a:t>
            </a: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 autos de infração e demais peças essenciais do processo administrativo sancionador (inclusive seu andamento); áreas embargadas para exploração econômica; </a:t>
            </a:r>
          </a:p>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b)	Ministério Público dos Estados e do Distrito Federal, Ministério Público Federal e do Trabalho devem manter atualizado o Portal Nacional de Direitos Coletivos, imediatamente após a instauração dos procedimentos ou a propositura das ações civis públicas;</a:t>
            </a:r>
          </a:p>
          <a:p>
            <a:pPr marL="0" indent="355600" algn="just">
              <a:lnSpc>
                <a:spcPct val="120000"/>
              </a:lnSpc>
              <a:spcBef>
                <a:spcPts val="0"/>
              </a:spcBef>
              <a:spcAft>
                <a:spcPts val="600"/>
              </a:spcAft>
              <a:buNone/>
            </a:pPr>
            <a:r>
              <a:rPr lang="pt-BR" sz="1400" kern="100" dirty="0">
                <a:effectLst/>
                <a:latin typeface="Trebuchet MS" panose="020B0603020202020204" pitchFamily="34" charset="0"/>
                <a:ea typeface="Aptos" panose="020B0004020202020204" pitchFamily="34" charset="0"/>
                <a:cs typeface="Times New Roman" panose="02020603050405020304" pitchFamily="18" charset="0"/>
              </a:rPr>
              <a:t>c)	Tribunais de Justiça e Tribunais Regionais Federais devem permitir a busca online por processos que conjugue os campos CPF/CNPJ ou nome/razão social com o assunto envolvido no processo judicial, de modo a permitir, por exemplo, pesquisas abrangendo os termos “ambiental”, “ambiente”, “climático”, “clima” e “climáticas” no campo assunto (ou outros termos pertinentes nesta seara) para uma dada empresa ou produtor rural.</a:t>
            </a:r>
          </a:p>
          <a:p>
            <a:pPr marL="0" indent="355600" algn="just">
              <a:lnSpc>
                <a:spcPct val="120000"/>
              </a:lnSpc>
              <a:spcAft>
                <a:spcPts val="600"/>
              </a:spcAft>
              <a:buNone/>
            </a:pPr>
            <a:endParaRPr lang="pt-BR" sz="12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0" indent="355600" algn="just">
              <a:lnSpc>
                <a:spcPct val="120000"/>
              </a:lnSpc>
              <a:spcAft>
                <a:spcPts val="600"/>
              </a:spcAft>
              <a:buNone/>
            </a:pPr>
            <a:endParaRPr lang="pt-BR" sz="12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pic>
        <p:nvPicPr>
          <p:cNvPr id="290" name="Google Shape;290;p10"/>
          <p:cNvPicPr preferRelativeResize="0"/>
          <p:nvPr/>
        </p:nvPicPr>
        <p:blipFill rotWithShape="1">
          <a:blip r:embed="rId3">
            <a:alphaModFix/>
          </a:blip>
          <a:srcRect b="15343"/>
          <a:stretch/>
        </p:blipFill>
        <p:spPr>
          <a:xfrm>
            <a:off x="9802313" y="5604504"/>
            <a:ext cx="2389687" cy="1253496"/>
          </a:xfrm>
          <a:prstGeom prst="rect">
            <a:avLst/>
          </a:prstGeom>
          <a:noFill/>
          <a:ln>
            <a:noFill/>
          </a:ln>
        </p:spPr>
      </p:pic>
      <p:pic>
        <p:nvPicPr>
          <p:cNvPr id="291" name="Google Shape;291;p10"/>
          <p:cNvPicPr preferRelativeResize="0"/>
          <p:nvPr/>
        </p:nvPicPr>
        <p:blipFill rotWithShape="1">
          <a:blip r:embed="rId4">
            <a:alphaModFix/>
          </a:blip>
          <a:srcRect b="13657"/>
          <a:stretch/>
        </p:blipFill>
        <p:spPr>
          <a:xfrm>
            <a:off x="9817681" y="5580786"/>
            <a:ext cx="2374319" cy="1277214"/>
          </a:xfrm>
          <a:prstGeom prst="rect">
            <a:avLst/>
          </a:prstGeom>
          <a:noFill/>
          <a:ln>
            <a:noFill/>
          </a:ln>
        </p:spPr>
      </p:pic>
      <p:pic>
        <p:nvPicPr>
          <p:cNvPr id="292" name="Google Shape;292;p10"/>
          <p:cNvPicPr preferRelativeResize="0"/>
          <p:nvPr/>
        </p:nvPicPr>
        <p:blipFill rotWithShape="1">
          <a:blip r:embed="rId5">
            <a:alphaModFix/>
          </a:blip>
          <a:srcRect/>
          <a:stretch/>
        </p:blipFill>
        <p:spPr>
          <a:xfrm>
            <a:off x="47238" y="0"/>
            <a:ext cx="2802324" cy="6714565"/>
          </a:xfrm>
          <a:prstGeom prst="rect">
            <a:avLst/>
          </a:prstGeom>
          <a:noFill/>
          <a:ln>
            <a:noFill/>
          </a:ln>
        </p:spPr>
      </p:pic>
      <p:sp>
        <p:nvSpPr>
          <p:cNvPr id="293" name="Google Shape;293;p10"/>
          <p:cNvSpPr/>
          <p:nvPr/>
        </p:nvSpPr>
        <p:spPr>
          <a:xfrm>
            <a:off x="0" y="4013201"/>
            <a:ext cx="476700" cy="2844900"/>
          </a:xfrm>
          <a:prstGeom prst="triangle">
            <a:avLst>
              <a:gd name="adj" fmla="val 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94" name="Google Shape;294;p10"/>
          <p:cNvPicPr preferRelativeResize="0"/>
          <p:nvPr/>
        </p:nvPicPr>
        <p:blipFill rotWithShape="1">
          <a:blip r:embed="rId6">
            <a:alphaModFix/>
          </a:blip>
          <a:srcRect l="24218" r="53433" b="9090"/>
          <a:stretch/>
        </p:blipFill>
        <p:spPr>
          <a:xfrm>
            <a:off x="26" y="0"/>
            <a:ext cx="2973286" cy="6875145"/>
          </a:xfrm>
          <a:custGeom>
            <a:avLst/>
            <a:gdLst/>
            <a:ahLst/>
            <a:cxnLst/>
            <a:rect l="l" t="t" r="r" b="b"/>
            <a:pathLst>
              <a:path w="2734056" h="6858000" extrusionOk="0">
                <a:moveTo>
                  <a:pt x="0" y="0"/>
                </a:moveTo>
                <a:lnTo>
                  <a:pt x="1674254" y="0"/>
                </a:lnTo>
                <a:lnTo>
                  <a:pt x="2734056" y="6850199"/>
                </a:lnTo>
                <a:lnTo>
                  <a:pt x="2734056" y="6858000"/>
                </a:lnTo>
                <a:lnTo>
                  <a:pt x="461457" y="6858000"/>
                </a:lnTo>
                <a:lnTo>
                  <a:pt x="0" y="4134118"/>
                </a:lnTo>
                <a:close/>
              </a:path>
            </a:pathLst>
          </a:custGeom>
          <a:noFill/>
          <a:ln>
            <a:noFill/>
          </a:ln>
        </p:spPr>
      </p:pic>
      <p:cxnSp>
        <p:nvCxnSpPr>
          <p:cNvPr id="295" name="Google Shape;295;p10"/>
          <p:cNvCxnSpPr/>
          <p:nvPr/>
        </p:nvCxnSpPr>
        <p:spPr>
          <a:xfrm rot="10800000" flipH="1">
            <a:off x="684480"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6" name="Google Shape;296;p10"/>
          <p:cNvCxnSpPr/>
          <p:nvPr/>
        </p:nvCxnSpPr>
        <p:spPr>
          <a:xfrm rot="10800000" flipH="1">
            <a:off x="476655" y="6674926"/>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7" name="Google Shape;297;p10"/>
          <p:cNvCxnSpPr/>
          <p:nvPr/>
        </p:nvCxnSpPr>
        <p:spPr>
          <a:xfrm rot="10800000" flipH="1">
            <a:off x="499967" y="6812401"/>
            <a:ext cx="2049600" cy="45600"/>
          </a:xfrm>
          <a:prstGeom prst="straightConnector1">
            <a:avLst/>
          </a:prstGeom>
          <a:noFill/>
          <a:ln w="228600" cap="flat" cmpd="sng">
            <a:solidFill>
              <a:schemeClr val="lt1"/>
            </a:solidFill>
            <a:prstDash val="solid"/>
            <a:round/>
            <a:headEnd type="none" w="med" len="med"/>
            <a:tailEnd type="none" w="med" len="med"/>
          </a:ln>
        </p:spPr>
      </p:cxnSp>
      <p:cxnSp>
        <p:nvCxnSpPr>
          <p:cNvPr id="298" name="Google Shape;298;p10"/>
          <p:cNvCxnSpPr/>
          <p:nvPr/>
        </p:nvCxnSpPr>
        <p:spPr>
          <a:xfrm>
            <a:off x="28495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299" name="Google Shape;299;p10"/>
          <p:cNvCxnSpPr/>
          <p:nvPr/>
        </p:nvCxnSpPr>
        <p:spPr>
          <a:xfrm>
            <a:off x="2526250" y="6428625"/>
            <a:ext cx="83100" cy="538200"/>
          </a:xfrm>
          <a:prstGeom prst="straightConnector1">
            <a:avLst/>
          </a:prstGeom>
          <a:noFill/>
          <a:ln w="228600" cap="flat" cmpd="sng">
            <a:solidFill>
              <a:schemeClr val="lt1"/>
            </a:solidFill>
            <a:prstDash val="solid"/>
            <a:round/>
            <a:headEnd type="none" w="med" len="med"/>
            <a:tailEnd type="none" w="med" len="med"/>
          </a:ln>
        </p:spPr>
      </p:cxnSp>
      <p:cxnSp>
        <p:nvCxnSpPr>
          <p:cNvPr id="300" name="Google Shape;300;p10"/>
          <p:cNvCxnSpPr/>
          <p:nvPr/>
        </p:nvCxnSpPr>
        <p:spPr>
          <a:xfrm>
            <a:off x="2687900" y="6428625"/>
            <a:ext cx="83100" cy="538200"/>
          </a:xfrm>
          <a:prstGeom prst="straightConnector1">
            <a:avLst/>
          </a:prstGeom>
          <a:noFill/>
          <a:ln w="2286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14428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title"/>
          </p:nvPr>
        </p:nvSpPr>
        <p:spPr>
          <a:xfrm>
            <a:off x="724725" y="640839"/>
            <a:ext cx="9121534" cy="5392125"/>
          </a:xfrm>
          <a:prstGeom prst="rect">
            <a:avLst/>
          </a:prstGeom>
          <a:noFill/>
          <a:ln>
            <a:noFill/>
          </a:ln>
        </p:spPr>
        <p:txBody>
          <a:bodyPr spcFirstLastPara="1" wrap="square" lIns="91425" tIns="45700" rIns="91425" bIns="45700" anchor="ctr" anchorCtr="0">
            <a:normAutofit fontScale="90000"/>
          </a:bodyPr>
          <a:lstStyle/>
          <a:p>
            <a:pPr algn="ctr">
              <a:lnSpc>
                <a:spcPct val="107000"/>
              </a:lnSpc>
              <a:spcAft>
                <a:spcPts val="800"/>
              </a:spcAft>
            </a:pPr>
            <a:r>
              <a:rPr lang="pt-BR" b="1" dirty="0">
                <a:latin typeface="Trebuchet MS" panose="020B0603020202020204" pitchFamily="34" charset="0"/>
              </a:rPr>
              <a:t>                 </a:t>
            </a:r>
            <a:br>
              <a:rPr lang="pt-BR" b="1" dirty="0">
                <a:latin typeface="Trebuchet MS" panose="020B0603020202020204" pitchFamily="34" charset="0"/>
              </a:rPr>
            </a:br>
            <a:br>
              <a:rPr lang="pt-BR" b="1" dirty="0">
                <a:latin typeface="Trebuchet MS" panose="020B0603020202020204" pitchFamily="34" charset="0"/>
              </a:rPr>
            </a:br>
            <a:br>
              <a:rPr lang="pt-BR" b="1" dirty="0">
                <a:latin typeface="Trebuchet MS" panose="020B0603020202020204" pitchFamily="34" charset="0"/>
              </a:rPr>
            </a:br>
            <a:br>
              <a:rPr lang="pt-BR" b="1" dirty="0">
                <a:latin typeface="Trebuchet MS" panose="020B0603020202020204" pitchFamily="34" charset="0"/>
              </a:rPr>
            </a:br>
            <a:br>
              <a:rPr lang="pt-BR" b="1" dirty="0">
                <a:latin typeface="Trebuchet MS" panose="020B0603020202020204" pitchFamily="34" charset="0"/>
              </a:rPr>
            </a:br>
            <a:br>
              <a:rPr lang="pt-BR" b="1" dirty="0">
                <a:latin typeface="Trebuchet MS" panose="020B0603020202020204" pitchFamily="34" charset="0"/>
              </a:rPr>
            </a:br>
            <a:br>
              <a:rPr lang="pt-BR" b="1" dirty="0">
                <a:latin typeface="Trebuchet MS" panose="020B0603020202020204" pitchFamily="34" charset="0"/>
              </a:rPr>
            </a:br>
            <a:r>
              <a:rPr lang="pt-BR" b="1" dirty="0">
                <a:latin typeface="Trebuchet MS" panose="020B0603020202020204" pitchFamily="34" charset="0"/>
              </a:rPr>
              <a:t>Você gostaria de contribuir de alguma forma com essa iniciativa?</a:t>
            </a:r>
            <a:br>
              <a:rPr lang="pt-BR" b="1" dirty="0">
                <a:latin typeface="Trebuchet MS" panose="020B0603020202020204" pitchFamily="34" charset="0"/>
              </a:rPr>
            </a:br>
            <a:br>
              <a:rPr lang="pt-BR" b="1" dirty="0">
                <a:latin typeface="Trebuchet MS" panose="020B0603020202020204" pitchFamily="34" charset="0"/>
              </a:rPr>
            </a:br>
            <a:r>
              <a:rPr lang="pt-BR" b="1" dirty="0">
                <a:latin typeface="Trebuchet MS" panose="020B0603020202020204" pitchFamily="34" charset="0"/>
              </a:rPr>
              <a:t>Escreva para contato@sis.org.br</a:t>
            </a:r>
            <a:endParaRPr b="1" dirty="0">
              <a:latin typeface="Trebuchet MS" panose="020B0603020202020204" pitchFamily="34" charset="0"/>
            </a:endParaRPr>
          </a:p>
        </p:txBody>
      </p:sp>
      <p:pic>
        <p:nvPicPr>
          <p:cNvPr id="149" name="Google Shape;149;p1"/>
          <p:cNvPicPr preferRelativeResize="0"/>
          <p:nvPr/>
        </p:nvPicPr>
        <p:blipFill rotWithShape="1">
          <a:blip r:embed="rId3">
            <a:alphaModFix/>
          </a:blip>
          <a:srcRect/>
          <a:stretch/>
        </p:blipFill>
        <p:spPr>
          <a:xfrm>
            <a:off x="10059988" y="5571066"/>
            <a:ext cx="2047345" cy="1168400"/>
          </a:xfrm>
          <a:prstGeom prst="rect">
            <a:avLst/>
          </a:prstGeom>
          <a:noFill/>
          <a:ln>
            <a:noFill/>
          </a:ln>
        </p:spPr>
      </p:pic>
      <p:cxnSp>
        <p:nvCxnSpPr>
          <p:cNvPr id="151" name="Google Shape;151;p1"/>
          <p:cNvCxnSpPr/>
          <p:nvPr/>
        </p:nvCxnSpPr>
        <p:spPr>
          <a:xfrm rot="10800000" flipH="1">
            <a:off x="724725" y="1200975"/>
            <a:ext cx="1304400" cy="20700"/>
          </a:xfrm>
          <a:prstGeom prst="straightConnector1">
            <a:avLst/>
          </a:prstGeom>
          <a:noFill/>
          <a:ln w="76200" cap="flat" cmpd="sng">
            <a:solidFill>
              <a:schemeClr val="lt1"/>
            </a:solidFill>
            <a:prstDash val="solid"/>
            <a:round/>
            <a:headEnd type="none" w="med" len="med"/>
            <a:tailEnd type="none" w="med" len="med"/>
          </a:ln>
        </p:spPr>
      </p:cxnSp>
      <p:cxnSp>
        <p:nvCxnSpPr>
          <p:cNvPr id="152" name="Google Shape;152;p1"/>
          <p:cNvCxnSpPr/>
          <p:nvPr/>
        </p:nvCxnSpPr>
        <p:spPr>
          <a:xfrm rot="10800000" flipH="1">
            <a:off x="3009925" y="1200975"/>
            <a:ext cx="1304400" cy="20700"/>
          </a:xfrm>
          <a:prstGeom prst="straightConnector1">
            <a:avLst/>
          </a:prstGeom>
          <a:noFill/>
          <a:ln w="76200" cap="flat" cmpd="sng">
            <a:solidFill>
              <a:schemeClr val="lt1"/>
            </a:solidFill>
            <a:prstDash val="solid"/>
            <a:round/>
            <a:headEnd type="none" w="med" len="med"/>
            <a:tailEnd type="none" w="med" len="med"/>
          </a:ln>
        </p:spPr>
      </p:cxnSp>
      <p:pic>
        <p:nvPicPr>
          <p:cNvPr id="2" name="Imagem 1">
            <a:extLst>
              <a:ext uri="{FF2B5EF4-FFF2-40B4-BE49-F238E27FC236}">
                <a16:creationId xmlns:a16="http://schemas.microsoft.com/office/drawing/2014/main" id="{D019A1BA-81EA-80F2-E5B5-7966B5BEE93E}"/>
              </a:ext>
            </a:extLst>
          </p:cNvPr>
          <p:cNvPicPr>
            <a:picLocks noChangeAspect="1"/>
          </p:cNvPicPr>
          <p:nvPr/>
        </p:nvPicPr>
        <p:blipFill>
          <a:blip r:embed="rId4"/>
          <a:stretch>
            <a:fillRect/>
          </a:stretch>
        </p:blipFill>
        <p:spPr>
          <a:xfrm>
            <a:off x="1023410" y="720929"/>
            <a:ext cx="2992230" cy="2877404"/>
          </a:xfrm>
          <a:prstGeom prst="rect">
            <a:avLst/>
          </a:prstGeom>
        </p:spPr>
      </p:pic>
    </p:spTree>
    <p:extLst>
      <p:ext uri="{BB962C8B-B14F-4D97-AF65-F5344CB8AC3E}">
        <p14:creationId xmlns:p14="http://schemas.microsoft.com/office/powerpoint/2010/main" val="96878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579418" y="341745"/>
            <a:ext cx="6197600" cy="58189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ts val="3600"/>
              <a:buFont typeface="Trebuchet MS"/>
              <a:buNone/>
            </a:pPr>
            <a:r>
              <a:rPr lang="pt-BR" sz="2800" b="1" dirty="0">
                <a:effectLst/>
                <a:latin typeface="Trebuchet MS" panose="020B0603020202020204" pitchFamily="34" charset="0"/>
                <a:ea typeface="Aptos" panose="020B0004020202020204" pitchFamily="34" charset="0"/>
              </a:rPr>
              <a:t>Universo abrangido pelo diagnóstico</a:t>
            </a:r>
            <a:r>
              <a:rPr lang="pt-BR" sz="2800" dirty="0">
                <a:effectLst/>
                <a:latin typeface="Trebuchet MS" panose="020B0603020202020204" pitchFamily="34" charset="0"/>
                <a:ea typeface="Aptos" panose="020B0004020202020204" pitchFamily="34" charset="0"/>
              </a:rPr>
              <a:t> </a:t>
            </a:r>
            <a:br>
              <a:rPr lang="pt-BR" sz="2800" dirty="0">
                <a:effectLst/>
                <a:latin typeface="Trebuchet MS" panose="020B0603020202020204" pitchFamily="34" charset="0"/>
                <a:ea typeface="Aptos" panose="020B0004020202020204" pitchFamily="34" charset="0"/>
              </a:rPr>
            </a:br>
            <a:endParaRPr sz="2800" dirty="0"/>
          </a:p>
        </p:txBody>
      </p:sp>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pic>
        <p:nvPicPr>
          <p:cNvPr id="161" name="Google Shape;161;p2"/>
          <p:cNvPicPr preferRelativeResize="0"/>
          <p:nvPr/>
        </p:nvPicPr>
        <p:blipFill rotWithShape="1">
          <a:blip r:embed="rId3">
            <a:alphaModFix/>
          </a:blip>
          <a:srcRect/>
          <a:stretch/>
        </p:blipFill>
        <p:spPr>
          <a:xfrm>
            <a:off x="9820450" y="5577729"/>
            <a:ext cx="2371550" cy="1280271"/>
          </a:xfrm>
          <a:prstGeom prst="rect">
            <a:avLst/>
          </a:prstGeom>
          <a:noFill/>
          <a:ln>
            <a:noFill/>
          </a:ln>
        </p:spPr>
      </p:pic>
      <p:pic>
        <p:nvPicPr>
          <p:cNvPr id="4" name="Imagem 3">
            <a:extLst>
              <a:ext uri="{FF2B5EF4-FFF2-40B4-BE49-F238E27FC236}">
                <a16:creationId xmlns:a16="http://schemas.microsoft.com/office/drawing/2014/main" id="{FCA83CBC-0906-78D6-DBEB-7F1481AB701B}"/>
              </a:ext>
            </a:extLst>
          </p:cNvPr>
          <p:cNvPicPr>
            <a:picLocks noChangeAspect="1"/>
          </p:cNvPicPr>
          <p:nvPr/>
        </p:nvPicPr>
        <p:blipFill>
          <a:blip r:embed="rId4"/>
          <a:stretch>
            <a:fillRect/>
          </a:stretch>
        </p:blipFill>
        <p:spPr>
          <a:xfrm>
            <a:off x="9719291" y="718449"/>
            <a:ext cx="1950720" cy="1950720"/>
          </a:xfrm>
          <a:prstGeom prst="rect">
            <a:avLst/>
          </a:prstGeom>
        </p:spPr>
      </p:pic>
      <p:sp>
        <p:nvSpPr>
          <p:cNvPr id="6" name="CaixaDeTexto 5">
            <a:extLst>
              <a:ext uri="{FF2B5EF4-FFF2-40B4-BE49-F238E27FC236}">
                <a16:creationId xmlns:a16="http://schemas.microsoft.com/office/drawing/2014/main" id="{EB53F283-E598-48B0-3544-98ADEFA64B60}"/>
              </a:ext>
            </a:extLst>
          </p:cNvPr>
          <p:cNvSpPr txBox="1"/>
          <p:nvPr/>
        </p:nvSpPr>
        <p:spPr>
          <a:xfrm>
            <a:off x="221673" y="739769"/>
            <a:ext cx="9497618" cy="6177076"/>
          </a:xfrm>
          <a:prstGeom prst="rect">
            <a:avLst/>
          </a:prstGeom>
          <a:noFill/>
        </p:spPr>
        <p:txBody>
          <a:bodyPr wrap="square">
            <a:spAutoFit/>
          </a:bodyPr>
          <a:lstStyle/>
          <a:p>
            <a:pPr algn="just">
              <a:lnSpc>
                <a:spcPct val="120000"/>
              </a:lnSpc>
            </a:pPr>
            <a:r>
              <a:rPr lang="pt-BR" sz="2000" b="1" kern="100" dirty="0">
                <a:solidFill>
                  <a:schemeClr val="accent2">
                    <a:lumMod val="75000"/>
                  </a:schemeClr>
                </a:solidFill>
                <a:latin typeface="Trebuchet MS" panose="020B0603020202020204" pitchFamily="34" charset="0"/>
                <a:ea typeface="Aptos" panose="020B0004020202020204" pitchFamily="34" charset="0"/>
                <a:cs typeface="Times New Roman" panose="02020603050405020304" pitchFamily="18" charset="0"/>
              </a:rPr>
              <a:t>Órgãos ambientais estaduais</a:t>
            </a:r>
            <a:r>
              <a:rPr lang="pt-BR" sz="2000" kern="100" dirty="0">
                <a:solidFill>
                  <a:schemeClr val="accent2">
                    <a:lumMod val="75000"/>
                  </a:schemeClr>
                </a:solidFill>
                <a:latin typeface="Trebuchet MS" panose="020B0603020202020204" pitchFamily="34" charset="0"/>
                <a:ea typeface="Aptos" panose="020B0004020202020204" pitchFamily="34" charset="0"/>
                <a:cs typeface="Times New Roman" panose="02020603050405020304" pitchFamily="18" charset="0"/>
              </a:rPr>
              <a:t> (busca por nome/razão social, CPF/CNPJ ou área):</a:t>
            </a:r>
          </a:p>
          <a:p>
            <a:pPr algn="just">
              <a:lnSpc>
                <a:spcPct val="120000"/>
              </a:lnSpc>
            </a:pPr>
            <a:endParaRPr lang="pt-BR" sz="800" kern="100" dirty="0">
              <a:effectLst/>
              <a:latin typeface="Trebuchet MS" panose="020B0603020202020204" pitchFamily="34" charset="0"/>
              <a:ea typeface="Aptos" panose="020B0004020202020204" pitchFamily="34" charset="0"/>
              <a:cs typeface="Times New Roman" panose="02020603050405020304" pitchFamily="18" charset="0"/>
            </a:endParaRPr>
          </a:p>
          <a:p>
            <a:pPr algn="just">
              <a:lnSpc>
                <a:spcPct val="120000"/>
              </a:lnSpc>
            </a:pPr>
            <a:r>
              <a:rPr lang="pt-BR" sz="2000" kern="100" dirty="0">
                <a:latin typeface="Trebuchet MS" panose="020B0603020202020204" pitchFamily="34" charset="0"/>
                <a:ea typeface="Aptos" panose="020B0004020202020204" pitchFamily="34" charset="0"/>
                <a:cs typeface="Times New Roman" panose="02020603050405020304" pitchFamily="18" charset="0"/>
              </a:rPr>
              <a:t>a) Autorização para operar ou usar recursos naturais:</a:t>
            </a:r>
            <a:endParaRPr lang="pt-BR" sz="2000" kern="100" dirty="0">
              <a:effectLst/>
              <a:latin typeface="Trebuchet MS" panose="020B0603020202020204" pitchFamily="34" charset="0"/>
              <a:ea typeface="Aptos" panose="020B0004020202020204" pitchFamily="34" charset="0"/>
              <a:cs typeface="Times New Roman" panose="02020603050405020304" pitchFamily="18" charset="0"/>
            </a:endParaRPr>
          </a:p>
          <a:p>
            <a:pPr algn="just">
              <a:lnSpc>
                <a:spcPct val="120000"/>
              </a:lnSpc>
            </a:pPr>
            <a:r>
              <a:rPr lang="pt-BR" sz="2000" kern="100" dirty="0">
                <a:effectLst/>
                <a:latin typeface="Trebuchet MS" panose="020B0603020202020204" pitchFamily="34" charset="0"/>
                <a:ea typeface="Aptos" panose="020B0004020202020204" pitchFamily="34" charset="0"/>
                <a:cs typeface="Times New Roman" panose="02020603050405020304" pitchFamily="18" charset="0"/>
              </a:rPr>
              <a:t>- Licenças ambientais (</a:t>
            </a:r>
            <a:r>
              <a:rPr lang="pt-BR" sz="2000" i="1" kern="100" dirty="0">
                <a:effectLst/>
                <a:latin typeface="Trebuchet MS" panose="020B0603020202020204" pitchFamily="34" charset="0"/>
                <a:ea typeface="Aptos" panose="020B0004020202020204" pitchFamily="34" charset="0"/>
                <a:cs typeface="Times New Roman" panose="02020603050405020304" pitchFamily="18" charset="0"/>
              </a:rPr>
              <a:t>site</a:t>
            </a:r>
            <a:r>
              <a:rPr lang="pt-BR" sz="2000" kern="100" dirty="0">
                <a:effectLst/>
                <a:latin typeface="Trebuchet MS" panose="020B0603020202020204" pitchFamily="34" charset="0"/>
                <a:ea typeface="Aptos" panose="020B0004020202020204" pitchFamily="34" charset="0"/>
                <a:cs typeface="Times New Roman" panose="02020603050405020304" pitchFamily="18" charset="0"/>
              </a:rPr>
              <a:t> do próprio órgão ambiental e Portal Nacional do Licenciamento Ambiental); </a:t>
            </a:r>
          </a:p>
          <a:p>
            <a:pPr algn="just">
              <a:lnSpc>
                <a:spcPct val="120000"/>
              </a:lnSpc>
            </a:pPr>
            <a:r>
              <a:rPr lang="pt-BR" sz="2000" kern="100" dirty="0">
                <a:latin typeface="Trebuchet MS" panose="020B0603020202020204" pitchFamily="34" charset="0"/>
                <a:ea typeface="Aptos" panose="020B0004020202020204" pitchFamily="34" charset="0"/>
                <a:cs typeface="Times New Roman" panose="02020603050405020304" pitchFamily="18" charset="0"/>
              </a:rPr>
              <a:t>- </a:t>
            </a:r>
            <a:r>
              <a:rPr lang="pt-BR" sz="2000" kern="100" dirty="0">
                <a:effectLst/>
                <a:latin typeface="Trebuchet MS" panose="020B0603020202020204" pitchFamily="34" charset="0"/>
                <a:ea typeface="Aptos" panose="020B0004020202020204" pitchFamily="34" charset="0"/>
                <a:cs typeface="Times New Roman" panose="02020603050405020304" pitchFamily="18" charset="0"/>
              </a:rPr>
              <a:t>Autorização de Supressão de Vegetação (</a:t>
            </a:r>
            <a:r>
              <a:rPr lang="pt-BR" sz="2000" i="1" kern="100" dirty="0">
                <a:effectLst/>
                <a:latin typeface="Trebuchet MS" panose="020B0603020202020204" pitchFamily="34" charset="0"/>
                <a:ea typeface="Aptos" panose="020B0004020202020204" pitchFamily="34" charset="0"/>
                <a:cs typeface="Times New Roman" panose="02020603050405020304" pitchFamily="18" charset="0"/>
              </a:rPr>
              <a:t>site</a:t>
            </a:r>
            <a:r>
              <a:rPr lang="pt-BR" sz="2000" kern="100" dirty="0">
                <a:effectLst/>
                <a:latin typeface="Trebuchet MS" panose="020B0603020202020204" pitchFamily="34" charset="0"/>
                <a:ea typeface="Aptos" panose="020B0004020202020204" pitchFamily="34" charset="0"/>
                <a:cs typeface="Times New Roman" panose="02020603050405020304" pitchFamily="18" charset="0"/>
              </a:rPr>
              <a:t> do próprio órgão ambiental e SINAFLOR); </a:t>
            </a:r>
          </a:p>
          <a:p>
            <a:pPr algn="just">
              <a:lnSpc>
                <a:spcPct val="120000"/>
              </a:lnSpc>
            </a:pPr>
            <a:r>
              <a:rPr lang="pt-BR" sz="2000" dirty="0">
                <a:effectLst/>
                <a:latin typeface="Trebuchet MS" panose="020B0603020202020204" pitchFamily="34" charset="0"/>
                <a:ea typeface="Aptos" panose="020B0004020202020204" pitchFamily="34" charset="0"/>
              </a:rPr>
              <a:t>- Outorgas para uso de recursos hídricos; </a:t>
            </a:r>
          </a:p>
          <a:p>
            <a:pPr algn="just">
              <a:lnSpc>
                <a:spcPct val="120000"/>
              </a:lnSpc>
            </a:pPr>
            <a:endParaRPr lang="pt-BR" sz="800" dirty="0">
              <a:effectLst/>
              <a:latin typeface="Trebuchet MS" panose="020B0603020202020204" pitchFamily="34" charset="0"/>
              <a:ea typeface="Aptos" panose="020B0004020202020204" pitchFamily="34" charset="0"/>
            </a:endParaRPr>
          </a:p>
          <a:p>
            <a:pPr algn="just">
              <a:lnSpc>
                <a:spcPct val="120000"/>
              </a:lnSpc>
            </a:pPr>
            <a:r>
              <a:rPr lang="pt-BR" sz="2000" dirty="0">
                <a:latin typeface="Trebuchet MS" panose="020B0603020202020204" pitchFamily="34" charset="0"/>
                <a:ea typeface="Aptos" panose="020B0004020202020204" pitchFamily="34" charset="0"/>
              </a:rPr>
              <a:t>b) Aplicação de penalidades (já concluída ou em potencial):</a:t>
            </a:r>
            <a:endParaRPr lang="pt-BR" sz="2000" dirty="0">
              <a:effectLst/>
              <a:latin typeface="Trebuchet MS" panose="020B0603020202020204" pitchFamily="34" charset="0"/>
              <a:ea typeface="Aptos" panose="020B0004020202020204" pitchFamily="34" charset="0"/>
            </a:endParaRPr>
          </a:p>
          <a:p>
            <a:pPr algn="just">
              <a:lnSpc>
                <a:spcPct val="120000"/>
              </a:lnSpc>
            </a:pPr>
            <a:r>
              <a:rPr lang="pt-BR" sz="2000" dirty="0">
                <a:effectLst/>
                <a:latin typeface="Trebuchet MS" panose="020B0603020202020204" pitchFamily="34" charset="0"/>
                <a:ea typeface="Aptos" panose="020B0004020202020204" pitchFamily="34" charset="0"/>
              </a:rPr>
              <a:t>- Áreas embargadas e Autos de infração.</a:t>
            </a:r>
          </a:p>
          <a:p>
            <a:pPr algn="just">
              <a:lnSpc>
                <a:spcPct val="120000"/>
              </a:lnSpc>
            </a:pPr>
            <a:endParaRPr lang="pt-BR" sz="800" kern="100" dirty="0">
              <a:latin typeface="Trebuchet MS" panose="020B0603020202020204" pitchFamily="34" charset="0"/>
              <a:ea typeface="Aptos" panose="020B0004020202020204" pitchFamily="34" charset="0"/>
              <a:cs typeface="Times New Roman" panose="02020603050405020304" pitchFamily="18" charset="0"/>
            </a:endParaRPr>
          </a:p>
          <a:p>
            <a:pPr algn="just">
              <a:lnSpc>
                <a:spcPct val="120000"/>
              </a:lnSpc>
            </a:pPr>
            <a:r>
              <a:rPr lang="pt-BR" sz="2000" b="1" kern="100" dirty="0">
                <a:solidFill>
                  <a:schemeClr val="accent2">
                    <a:lumMod val="75000"/>
                  </a:schemeClr>
                </a:solidFill>
                <a:effectLst/>
                <a:latin typeface="Trebuchet MS" panose="020B0603020202020204" pitchFamily="34" charset="0"/>
                <a:ea typeface="Aptos" panose="020B0004020202020204" pitchFamily="34" charset="0"/>
                <a:cs typeface="Times New Roman" panose="02020603050405020304" pitchFamily="18" charset="0"/>
              </a:rPr>
              <a:t>Ministério Público estadual e do Distrito Federal</a:t>
            </a:r>
            <a:r>
              <a:rPr lang="pt-BR" sz="2000" kern="100" dirty="0">
                <a:solidFill>
                  <a:schemeClr val="accent2">
                    <a:lumMod val="75000"/>
                  </a:schemeClr>
                </a:solidFill>
                <a:effectLst/>
                <a:latin typeface="Trebuchet MS" panose="020B0603020202020204" pitchFamily="34" charset="0"/>
                <a:ea typeface="Aptos" panose="020B0004020202020204" pitchFamily="34" charset="0"/>
                <a:cs typeface="Times New Roman" panose="02020603050405020304" pitchFamily="18" charset="0"/>
              </a:rPr>
              <a:t> (busca por nome/razão social ou por CPF/CNPJ)</a:t>
            </a:r>
          </a:p>
          <a:p>
            <a:pPr algn="just">
              <a:lnSpc>
                <a:spcPct val="120000"/>
              </a:lnSpc>
            </a:pPr>
            <a:endParaRPr lang="pt-BR" sz="800" kern="100" dirty="0">
              <a:solidFill>
                <a:schemeClr val="accent2">
                  <a:lumMod val="75000"/>
                </a:schemeClr>
              </a:solidFill>
              <a:effectLst/>
              <a:latin typeface="Trebuchet MS" panose="020B0603020202020204" pitchFamily="34" charset="0"/>
              <a:ea typeface="Aptos" panose="020B0004020202020204" pitchFamily="34" charset="0"/>
              <a:cs typeface="Times New Roman" panose="02020603050405020304" pitchFamily="18" charset="0"/>
            </a:endParaRPr>
          </a:p>
          <a:p>
            <a:pPr algn="just">
              <a:lnSpc>
                <a:spcPct val="120000"/>
              </a:lnSpc>
              <a:spcAft>
                <a:spcPts val="600"/>
              </a:spcAft>
            </a:pPr>
            <a:r>
              <a:rPr lang="pt-BR" sz="2000" b="1" kern="100" dirty="0">
                <a:solidFill>
                  <a:schemeClr val="accent2">
                    <a:lumMod val="75000"/>
                  </a:schemeClr>
                </a:solidFill>
                <a:effectLst/>
                <a:latin typeface="Trebuchet MS" panose="020B0603020202020204" pitchFamily="34" charset="0"/>
                <a:ea typeface="Aptos" panose="020B0004020202020204" pitchFamily="34" charset="0"/>
                <a:cs typeface="Times New Roman" panose="02020603050405020304" pitchFamily="18" charset="0"/>
              </a:rPr>
              <a:t>Poder Judiciário estadual e Federal</a:t>
            </a:r>
            <a:r>
              <a:rPr lang="pt-BR" sz="2000" kern="100" dirty="0">
                <a:solidFill>
                  <a:schemeClr val="accent2">
                    <a:lumMod val="75000"/>
                  </a:schemeClr>
                </a:solidFill>
                <a:effectLst/>
                <a:latin typeface="Trebuchet MS" panose="020B0603020202020204" pitchFamily="34" charset="0"/>
                <a:ea typeface="Aptos" panose="020B0004020202020204" pitchFamily="34" charset="0"/>
                <a:cs typeface="Times New Roman" panose="02020603050405020304" pitchFamily="18" charset="0"/>
              </a:rPr>
              <a:t> (busca por nome/razão social ou por CPF/CNPJ e por assunto)</a:t>
            </a:r>
            <a:endParaRPr lang="pt-BR" sz="2000" kern="100" dirty="0">
              <a:effectLst/>
              <a:latin typeface="Trebuchet MS" panose="020B0603020202020204" pitchFamily="34" charset="0"/>
              <a:ea typeface="Aptos" panose="020B0004020202020204" pitchFamily="34" charset="0"/>
              <a:cs typeface="Times New Roman" panose="02020603050405020304" pitchFamily="18" charset="0"/>
            </a:endParaRPr>
          </a:p>
          <a:p>
            <a:pPr algn="just"/>
            <a:r>
              <a:rPr lang="pt-BR" sz="1600" kern="100" dirty="0">
                <a:solidFill>
                  <a:schemeClr val="accent4"/>
                </a:solidFill>
                <a:latin typeface="Trebuchet MS" panose="020B0603020202020204" pitchFamily="34" charset="0"/>
                <a:ea typeface="Aptos" panose="020B0004020202020204" pitchFamily="34" charset="0"/>
                <a:cs typeface="Times New Roman" panose="02020603050405020304" pitchFamily="18" charset="0"/>
              </a:rPr>
              <a:t>    </a:t>
            </a:r>
            <a:r>
              <a:rPr lang="pt-BR" sz="2000" kern="100" dirty="0">
                <a:solidFill>
                  <a:schemeClr val="accent4"/>
                </a:solidFill>
                <a:latin typeface="Trebuchet MS" panose="020B0603020202020204" pitchFamily="34" charset="0"/>
                <a:ea typeface="Aptos" panose="020B0004020202020204" pitchFamily="34" charset="0"/>
                <a:cs typeface="Times New Roman" panose="02020603050405020304" pitchFamily="18" charset="0"/>
              </a:rPr>
              <a:t>Em todos os casos, são apresentados os </a:t>
            </a:r>
            <a:r>
              <a:rPr lang="pt-BR" sz="2000" i="1" kern="100" dirty="0">
                <a:solidFill>
                  <a:schemeClr val="accent4"/>
                </a:solidFill>
                <a:latin typeface="Trebuchet MS" panose="020B0603020202020204" pitchFamily="34" charset="0"/>
                <a:ea typeface="Aptos" panose="020B0004020202020204" pitchFamily="34" charset="0"/>
                <a:cs typeface="Times New Roman" panose="02020603050405020304" pitchFamily="18" charset="0"/>
              </a:rPr>
              <a:t>links</a:t>
            </a:r>
            <a:r>
              <a:rPr lang="pt-BR" sz="2000" kern="100" dirty="0">
                <a:solidFill>
                  <a:schemeClr val="accent4"/>
                </a:solidFill>
                <a:latin typeface="Trebuchet MS" panose="020B0603020202020204" pitchFamily="34" charset="0"/>
                <a:ea typeface="Aptos" panose="020B0004020202020204" pitchFamily="34" charset="0"/>
                <a:cs typeface="Times New Roman" panose="02020603050405020304" pitchFamily="18" charset="0"/>
              </a:rPr>
              <a:t> para fazer a busca e instruções adicionais que podem ser úteis.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373074" y="89046"/>
            <a:ext cx="8379921" cy="1320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3600"/>
              <a:buFont typeface="Trebuchet MS"/>
              <a:buNone/>
            </a:pPr>
            <a:r>
              <a:rPr lang="pt-BR" sz="2800" dirty="0">
                <a:latin typeface="Trebuchet MS" panose="020B0603020202020204" pitchFamily="34" charset="0"/>
                <a:ea typeface="Aptos" panose="020B0004020202020204" pitchFamily="34" charset="0"/>
              </a:rPr>
              <a:t>Ó</a:t>
            </a:r>
            <a:r>
              <a:rPr lang="pt-BR" sz="2800" dirty="0">
                <a:effectLst/>
                <a:latin typeface="Trebuchet MS" panose="020B0603020202020204" pitchFamily="34" charset="0"/>
                <a:ea typeface="Aptos" panose="020B0004020202020204" pitchFamily="34" charset="0"/>
              </a:rPr>
              <a:t>rgãos ambientais estaduais – Resultados Gerais – Disponibilidade </a:t>
            </a:r>
            <a:endParaRPr sz="2800" dirty="0"/>
          </a:p>
        </p:txBody>
      </p:sp>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pic>
        <p:nvPicPr>
          <p:cNvPr id="161" name="Google Shape;161;p2"/>
          <p:cNvPicPr preferRelativeResize="0"/>
          <p:nvPr/>
        </p:nvPicPr>
        <p:blipFill rotWithShape="1">
          <a:blip r:embed="rId3">
            <a:alphaModFix/>
          </a:blip>
          <a:srcRect/>
          <a:stretch/>
        </p:blipFill>
        <p:spPr>
          <a:xfrm>
            <a:off x="9820450" y="5577729"/>
            <a:ext cx="2371550" cy="1280271"/>
          </a:xfrm>
          <a:prstGeom prst="rect">
            <a:avLst/>
          </a:prstGeom>
          <a:noFill/>
          <a:ln>
            <a:noFill/>
          </a:ln>
        </p:spPr>
      </p:pic>
      <p:graphicFrame>
        <p:nvGraphicFramePr>
          <p:cNvPr id="12" name="Gráfico 11">
            <a:extLst>
              <a:ext uri="{FF2B5EF4-FFF2-40B4-BE49-F238E27FC236}">
                <a16:creationId xmlns:a16="http://schemas.microsoft.com/office/drawing/2014/main" id="{860CC489-7D46-9928-CC0E-E8E0002B89E3}"/>
              </a:ext>
            </a:extLst>
          </p:cNvPr>
          <p:cNvGraphicFramePr/>
          <p:nvPr>
            <p:extLst>
              <p:ext uri="{D42A27DB-BD31-4B8C-83A1-F6EECF244321}">
                <p14:modId xmlns:p14="http://schemas.microsoft.com/office/powerpoint/2010/main" val="3198233189"/>
              </p:ext>
            </p:extLst>
          </p:nvPr>
        </p:nvGraphicFramePr>
        <p:xfrm>
          <a:off x="749738" y="1350287"/>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314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5" name="Tabela 4">
            <a:extLst>
              <a:ext uri="{FF2B5EF4-FFF2-40B4-BE49-F238E27FC236}">
                <a16:creationId xmlns:a16="http://schemas.microsoft.com/office/drawing/2014/main" id="{7C486164-3751-A4D0-67E6-CFABEC80C8F2}"/>
              </a:ext>
            </a:extLst>
          </p:cNvPr>
          <p:cNvGraphicFramePr>
            <a:graphicFrameLocks noGrp="1"/>
          </p:cNvGraphicFramePr>
          <p:nvPr>
            <p:extLst>
              <p:ext uri="{D42A27DB-BD31-4B8C-83A1-F6EECF244321}">
                <p14:modId xmlns:p14="http://schemas.microsoft.com/office/powerpoint/2010/main" val="3101527521"/>
              </p:ext>
            </p:extLst>
          </p:nvPr>
        </p:nvGraphicFramePr>
        <p:xfrm>
          <a:off x="0" y="821267"/>
          <a:ext cx="12192000" cy="5752482"/>
        </p:xfrm>
        <a:graphic>
          <a:graphicData uri="http://schemas.openxmlformats.org/drawingml/2006/table">
            <a:tbl>
              <a:tblPr firstRow="1" firstCol="1" bandRow="1">
                <a:tableStyleId>{5C22544A-7EE6-4342-B048-85BDC9FD1C3A}</a:tableStyleId>
              </a:tblPr>
              <a:tblGrid>
                <a:gridCol w="2785533">
                  <a:extLst>
                    <a:ext uri="{9D8B030D-6E8A-4147-A177-3AD203B41FA5}">
                      <a16:colId xmlns:a16="http://schemas.microsoft.com/office/drawing/2014/main" val="4240702743"/>
                    </a:ext>
                  </a:extLst>
                </a:gridCol>
                <a:gridCol w="2209800">
                  <a:extLst>
                    <a:ext uri="{9D8B030D-6E8A-4147-A177-3AD203B41FA5}">
                      <a16:colId xmlns:a16="http://schemas.microsoft.com/office/drawing/2014/main" val="2355152948"/>
                    </a:ext>
                  </a:extLst>
                </a:gridCol>
                <a:gridCol w="7196667">
                  <a:extLst>
                    <a:ext uri="{9D8B030D-6E8A-4147-A177-3AD203B41FA5}">
                      <a16:colId xmlns:a16="http://schemas.microsoft.com/office/drawing/2014/main" val="385118407"/>
                    </a:ext>
                  </a:extLst>
                </a:gridCol>
              </a:tblGrid>
              <a:tr h="498711">
                <a:tc gridSpan="3">
                  <a:txBody>
                    <a:bodyPr/>
                    <a:lstStyle/>
                    <a:p>
                      <a:pPr algn="ctr">
                        <a:lnSpc>
                          <a:spcPct val="200000"/>
                        </a:lnSpc>
                      </a:pPr>
                      <a:r>
                        <a:rPr lang="pt-BR" sz="2000" kern="100" dirty="0">
                          <a:effectLst/>
                        </a:rPr>
                        <a:t>Licenças ambientais</a:t>
                      </a:r>
                      <a:endParaRPr lang="pt-B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971941"/>
                  </a:ext>
                </a:extLst>
              </a:tr>
              <a:tr h="369351">
                <a:tc>
                  <a:txBody>
                    <a:bodyPr/>
                    <a:lstStyle/>
                    <a:p>
                      <a:pPr algn="l">
                        <a:lnSpc>
                          <a:spcPct val="200000"/>
                        </a:lnSpc>
                      </a:pPr>
                      <a:r>
                        <a:rPr lang="pt-BR" sz="1400" kern="100" dirty="0">
                          <a:solidFill>
                            <a:schemeClr val="tx1"/>
                          </a:solidFill>
                          <a:effectLst/>
                        </a:rPr>
                        <a:t>Disponibilidade dos dados </a:t>
                      </a:r>
                      <a:endParaRPr lang="pt-BR" sz="1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l">
                        <a:lnSpc>
                          <a:spcPct val="200000"/>
                        </a:lnSpc>
                      </a:pPr>
                      <a:r>
                        <a:rPr lang="pt-BR" sz="1400" b="1" kern="100">
                          <a:effectLst/>
                        </a:rPr>
                        <a:t>Número de Estados</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l">
                        <a:lnSpc>
                          <a:spcPct val="200000"/>
                        </a:lnSpc>
                      </a:pPr>
                      <a:r>
                        <a:rPr lang="pt-BR" sz="1400" kern="100">
                          <a:effectLst/>
                        </a:rPr>
                        <a:t>Estados</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3711647834"/>
                  </a:ext>
                </a:extLst>
              </a:tr>
              <a:tr h="775655">
                <a:tc>
                  <a:txBody>
                    <a:bodyPr/>
                    <a:lstStyle/>
                    <a:p>
                      <a:pPr algn="ctr">
                        <a:lnSpc>
                          <a:spcPct val="200000"/>
                        </a:lnSpc>
                      </a:pPr>
                      <a:r>
                        <a:rPr lang="pt-BR" sz="1400" b="0" kern="100" dirty="0">
                          <a:effectLst/>
                        </a:rPr>
                        <a:t>Sim</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a:effectLst/>
                        </a:rPr>
                        <a:t>19</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en-US" sz="1400" kern="100">
                          <a:effectLst/>
                        </a:rPr>
                        <a:t>AC, AM, AL, CE, DF, ES, GO, MT, MS, MG, PA, PB, PE, PR, RJ, RN, RS, SC, SP </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1730357554"/>
                  </a:ext>
                </a:extLst>
              </a:tr>
              <a:tr h="369351">
                <a:tc>
                  <a:txBody>
                    <a:bodyPr/>
                    <a:lstStyle/>
                    <a:p>
                      <a:pPr algn="ctr">
                        <a:lnSpc>
                          <a:spcPct val="200000"/>
                        </a:lnSpc>
                      </a:pPr>
                      <a:r>
                        <a:rPr lang="pt-BR" sz="1400" b="0" kern="100" dirty="0">
                          <a:effectLst/>
                        </a:rPr>
                        <a:t>Em parte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a:effectLst/>
                        </a:rPr>
                        <a:t>4</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a:effectLst/>
                        </a:rPr>
                        <a:t>MA, RO, TO, PI</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1047982972"/>
                  </a:ext>
                </a:extLst>
              </a:tr>
              <a:tr h="369351">
                <a:tc>
                  <a:txBody>
                    <a:bodyPr/>
                    <a:lstStyle/>
                    <a:p>
                      <a:pPr algn="ctr">
                        <a:lnSpc>
                          <a:spcPct val="200000"/>
                        </a:lnSpc>
                      </a:pPr>
                      <a:r>
                        <a:rPr lang="pt-BR" sz="1400" b="0" kern="100" dirty="0">
                          <a:effectLst/>
                        </a:rPr>
                        <a:t>Não</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dirty="0">
                          <a:effectLst/>
                        </a:rPr>
                        <a:t>4</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dirty="0">
                          <a:effectLst/>
                        </a:rPr>
                        <a:t>AP, BA, RR, SE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2989059432"/>
                  </a:ext>
                </a:extLst>
              </a:tr>
              <a:tr h="369351">
                <a:tc gridSpan="3">
                  <a:txBody>
                    <a:bodyPr/>
                    <a:lstStyle/>
                    <a:p>
                      <a:pPr algn="l">
                        <a:lnSpc>
                          <a:spcPct val="200000"/>
                        </a:lnSpc>
                      </a:pPr>
                      <a:r>
                        <a:rPr lang="pt-BR" sz="1400" b="1" kern="100" dirty="0">
                          <a:solidFill>
                            <a:schemeClr val="tx1"/>
                          </a:solidFill>
                          <a:effectLst/>
                        </a:rPr>
                        <a:t>Busca por nome/razão social</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12811928"/>
                  </a:ext>
                </a:extLst>
              </a:tr>
              <a:tr h="589761">
                <a:tc>
                  <a:txBody>
                    <a:bodyPr/>
                    <a:lstStyle/>
                    <a:p>
                      <a:pPr algn="ctr">
                        <a:lnSpc>
                          <a:spcPct val="200000"/>
                        </a:lnSpc>
                      </a:pPr>
                      <a:r>
                        <a:rPr lang="pt-BR" sz="1400" b="0" kern="100" dirty="0">
                          <a:effectLst/>
                        </a:rPr>
                        <a:t>Sim</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dirty="0">
                          <a:effectLst/>
                        </a:rPr>
                        <a:t>18</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en-US" sz="1400" kern="100" dirty="0">
                          <a:effectLst/>
                        </a:rPr>
                        <a:t>AC, AM, CE, DF, GO, MS, MG, PA, PB, PE, PR, RJ, RN, RS, RO, SC, SP, TO </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2060892657"/>
                  </a:ext>
                </a:extLst>
              </a:tr>
              <a:tr h="369351">
                <a:tc>
                  <a:txBody>
                    <a:bodyPr/>
                    <a:lstStyle/>
                    <a:p>
                      <a:pPr algn="ctr">
                        <a:lnSpc>
                          <a:spcPct val="200000"/>
                        </a:lnSpc>
                      </a:pPr>
                      <a:r>
                        <a:rPr lang="pt-BR" sz="1400" b="0" kern="100" dirty="0">
                          <a:effectLst/>
                        </a:rPr>
                        <a:t>Em parte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a:effectLst/>
                        </a:rPr>
                        <a:t>4</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a:effectLst/>
                        </a:rPr>
                        <a:t>AL, ES, PI, MT</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2760783478"/>
                  </a:ext>
                </a:extLst>
              </a:tr>
              <a:tr h="369351">
                <a:tc>
                  <a:txBody>
                    <a:bodyPr/>
                    <a:lstStyle/>
                    <a:p>
                      <a:pPr algn="ctr">
                        <a:lnSpc>
                          <a:spcPct val="200000"/>
                        </a:lnSpc>
                      </a:pPr>
                      <a:r>
                        <a:rPr lang="pt-BR" sz="1400" b="0" kern="100" dirty="0">
                          <a:effectLst/>
                        </a:rPr>
                        <a:t>Não</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dirty="0">
                          <a:effectLst/>
                        </a:rPr>
                        <a:t>5</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dirty="0">
                          <a:effectLst/>
                        </a:rPr>
                        <a:t>AP, BA, MA, RR,SE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872839260"/>
                  </a:ext>
                </a:extLst>
              </a:tr>
              <a:tr h="369351">
                <a:tc gridSpan="3">
                  <a:txBody>
                    <a:bodyPr/>
                    <a:lstStyle/>
                    <a:p>
                      <a:pPr algn="l">
                        <a:lnSpc>
                          <a:spcPct val="200000"/>
                        </a:lnSpc>
                      </a:pPr>
                      <a:r>
                        <a:rPr lang="pt-BR" sz="1400" b="1" kern="100" dirty="0">
                          <a:solidFill>
                            <a:schemeClr val="tx1"/>
                          </a:solidFill>
                          <a:effectLst/>
                        </a:rPr>
                        <a:t>Busca por CPF/CNPJ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9340339"/>
                  </a:ext>
                </a:extLst>
              </a:tr>
              <a:tr h="546525">
                <a:tc>
                  <a:txBody>
                    <a:bodyPr/>
                    <a:lstStyle/>
                    <a:p>
                      <a:pPr algn="ctr">
                        <a:lnSpc>
                          <a:spcPct val="200000"/>
                        </a:lnSpc>
                      </a:pPr>
                      <a:r>
                        <a:rPr lang="pt-BR" sz="1400" b="0" kern="100" dirty="0">
                          <a:effectLst/>
                        </a:rPr>
                        <a:t>Sim</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a:effectLst/>
                        </a:rPr>
                        <a:t>18</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en-US" sz="1400" kern="100">
                          <a:effectLst/>
                        </a:rPr>
                        <a:t>AL, CE, DF, GO, MA, MT, MS, MG, PA, PB, PE, RJ, RN, RS, RO, SC, SP, TO </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2294763295"/>
                  </a:ext>
                </a:extLst>
              </a:tr>
              <a:tr h="369351">
                <a:tc>
                  <a:txBody>
                    <a:bodyPr/>
                    <a:lstStyle/>
                    <a:p>
                      <a:pPr algn="ctr">
                        <a:lnSpc>
                          <a:spcPct val="200000"/>
                        </a:lnSpc>
                      </a:pPr>
                      <a:r>
                        <a:rPr lang="pt-BR" sz="1400" b="0" kern="100" dirty="0">
                          <a:effectLst/>
                        </a:rPr>
                        <a:t>Em parte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dirty="0">
                          <a:effectLst/>
                        </a:rPr>
                        <a:t>4</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a:effectLst/>
                        </a:rPr>
                        <a:t>AC, ES, PI, PR</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3376524368"/>
                  </a:ext>
                </a:extLst>
              </a:tr>
              <a:tr h="369351">
                <a:tc>
                  <a:txBody>
                    <a:bodyPr/>
                    <a:lstStyle/>
                    <a:p>
                      <a:pPr algn="ctr">
                        <a:lnSpc>
                          <a:spcPct val="200000"/>
                        </a:lnSpc>
                      </a:pPr>
                      <a:r>
                        <a:rPr lang="pt-BR" sz="1400" b="0" kern="100" dirty="0">
                          <a:effectLst/>
                        </a:rPr>
                        <a:t>Não</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tc>
                <a:tc>
                  <a:txBody>
                    <a:bodyPr/>
                    <a:lstStyle/>
                    <a:p>
                      <a:pPr algn="ctr">
                        <a:lnSpc>
                          <a:spcPct val="200000"/>
                        </a:lnSpc>
                      </a:pPr>
                      <a:r>
                        <a:rPr lang="pt-BR" sz="1400" b="1" kern="100" dirty="0">
                          <a:effectLst/>
                        </a:rPr>
                        <a:t>5</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tc>
                  <a:txBody>
                    <a:bodyPr/>
                    <a:lstStyle/>
                    <a:p>
                      <a:pPr algn="ctr">
                        <a:lnSpc>
                          <a:spcPct val="200000"/>
                        </a:lnSpc>
                      </a:pPr>
                      <a:r>
                        <a:rPr lang="pt-BR" sz="1400" kern="100" dirty="0">
                          <a:effectLst/>
                        </a:rPr>
                        <a:t>AM, AP, BA, RR, SE</a:t>
                      </a:r>
                      <a:endParaRPr lang="pt-BR" sz="1400" b="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2443" marR="42443" marT="0" marB="0" anchor="ctr"/>
                </a:tc>
                <a:extLst>
                  <a:ext uri="{0D108BD9-81ED-4DB2-BD59-A6C34878D82A}">
                    <a16:rowId xmlns:a16="http://schemas.microsoft.com/office/drawing/2014/main" val="247919141"/>
                  </a:ext>
                </a:extLst>
              </a:tr>
            </a:tbl>
          </a:graphicData>
        </a:graphic>
      </p:graphicFrame>
      <p:sp>
        <p:nvSpPr>
          <p:cNvPr id="6" name="TextBox 5">
            <a:extLst>
              <a:ext uri="{FF2B5EF4-FFF2-40B4-BE49-F238E27FC236}">
                <a16:creationId xmlns:a16="http://schemas.microsoft.com/office/drawing/2014/main" id="{A541ABF3-F75B-B2A0-0092-057E116498C0}"/>
              </a:ext>
            </a:extLst>
          </p:cNvPr>
          <p:cNvSpPr txBox="1"/>
          <p:nvPr/>
        </p:nvSpPr>
        <p:spPr>
          <a:xfrm>
            <a:off x="2294467" y="209034"/>
            <a:ext cx="6722532" cy="369332"/>
          </a:xfrm>
          <a:prstGeom prst="rect">
            <a:avLst/>
          </a:prstGeom>
          <a:noFill/>
        </p:spPr>
        <p:txBody>
          <a:bodyPr wrap="square">
            <a:spAutoFit/>
          </a:bodyPr>
          <a:lstStyle/>
          <a:p>
            <a:r>
              <a:rPr lang="en-GB" sz="1800" b="1" dirty="0" err="1"/>
              <a:t>Diagnóstico</a:t>
            </a:r>
            <a:r>
              <a:rPr lang="en-GB" sz="1800" b="1" dirty="0"/>
              <a:t> </a:t>
            </a:r>
            <a:r>
              <a:rPr lang="en-GB" b="1" dirty="0"/>
              <a:t>para </a:t>
            </a:r>
            <a:r>
              <a:rPr lang="en-GB" b="1" dirty="0" err="1"/>
              <a:t>órgãos</a:t>
            </a:r>
            <a:r>
              <a:rPr lang="en-GB" b="1" dirty="0"/>
              <a:t> </a:t>
            </a:r>
            <a:r>
              <a:rPr lang="en-GB" b="1" dirty="0" err="1"/>
              <a:t>ambientais</a:t>
            </a:r>
            <a:r>
              <a:rPr lang="en-GB" sz="1800" b="1" dirty="0"/>
              <a:t> </a:t>
            </a:r>
            <a:r>
              <a:rPr lang="en-GB" sz="1800" b="1" dirty="0" err="1"/>
              <a:t>estaduais</a:t>
            </a:r>
            <a:endParaRPr lang="en-GB" dirty="0"/>
          </a:p>
        </p:txBody>
      </p:sp>
    </p:spTree>
    <p:extLst>
      <p:ext uri="{BB962C8B-B14F-4D97-AF65-F5344CB8AC3E}">
        <p14:creationId xmlns:p14="http://schemas.microsoft.com/office/powerpoint/2010/main" val="324682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2" name="Tabela 1">
            <a:extLst>
              <a:ext uri="{FF2B5EF4-FFF2-40B4-BE49-F238E27FC236}">
                <a16:creationId xmlns:a16="http://schemas.microsoft.com/office/drawing/2014/main" id="{BEA8516E-3853-3021-C5E9-42879C1EB3E9}"/>
              </a:ext>
            </a:extLst>
          </p:cNvPr>
          <p:cNvGraphicFramePr>
            <a:graphicFrameLocks noGrp="1"/>
          </p:cNvGraphicFramePr>
          <p:nvPr>
            <p:extLst>
              <p:ext uri="{D42A27DB-BD31-4B8C-83A1-F6EECF244321}">
                <p14:modId xmlns:p14="http://schemas.microsoft.com/office/powerpoint/2010/main" val="3675008906"/>
              </p:ext>
            </p:extLst>
          </p:nvPr>
        </p:nvGraphicFramePr>
        <p:xfrm>
          <a:off x="0" y="0"/>
          <a:ext cx="12191999" cy="3692012"/>
        </p:xfrm>
        <a:graphic>
          <a:graphicData uri="http://schemas.openxmlformats.org/drawingml/2006/table">
            <a:tbl>
              <a:tblPr firstRow="1" firstCol="1" bandRow="1">
                <a:tableStyleId>{5C22544A-7EE6-4342-B048-85BDC9FD1C3A}</a:tableStyleId>
              </a:tblPr>
              <a:tblGrid>
                <a:gridCol w="4063549">
                  <a:extLst>
                    <a:ext uri="{9D8B030D-6E8A-4147-A177-3AD203B41FA5}">
                      <a16:colId xmlns:a16="http://schemas.microsoft.com/office/drawing/2014/main" val="907345285"/>
                    </a:ext>
                  </a:extLst>
                </a:gridCol>
                <a:gridCol w="2207942">
                  <a:extLst>
                    <a:ext uri="{9D8B030D-6E8A-4147-A177-3AD203B41FA5}">
                      <a16:colId xmlns:a16="http://schemas.microsoft.com/office/drawing/2014/main" val="639104612"/>
                    </a:ext>
                  </a:extLst>
                </a:gridCol>
                <a:gridCol w="5920508">
                  <a:extLst>
                    <a:ext uri="{9D8B030D-6E8A-4147-A177-3AD203B41FA5}">
                      <a16:colId xmlns:a16="http://schemas.microsoft.com/office/drawing/2014/main" val="2958264824"/>
                    </a:ext>
                  </a:extLst>
                </a:gridCol>
              </a:tblGrid>
              <a:tr h="499224">
                <a:tc gridSpan="3">
                  <a:txBody>
                    <a:bodyPr/>
                    <a:lstStyle/>
                    <a:p>
                      <a:pPr algn="ctr">
                        <a:lnSpc>
                          <a:spcPct val="200000"/>
                        </a:lnSpc>
                      </a:pPr>
                      <a:r>
                        <a:rPr lang="pt-BR" sz="2000" u="none" kern="100" dirty="0">
                          <a:effectLst/>
                        </a:rPr>
                        <a:t>Portal nacional de licenciamento ambiental</a:t>
                      </a:r>
                      <a:endParaRPr lang="pt-BR" sz="2000" u="none"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47775328"/>
                  </a:ext>
                </a:extLst>
              </a:tr>
              <a:tr h="499224">
                <a:tc>
                  <a:txBody>
                    <a:bodyPr/>
                    <a:lstStyle/>
                    <a:p>
                      <a:pPr algn="ctr">
                        <a:lnSpc>
                          <a:spcPct val="200000"/>
                        </a:lnSpc>
                      </a:pPr>
                      <a:r>
                        <a:rPr lang="pt-BR" sz="1400" kern="100" dirty="0">
                          <a:effectLst/>
                        </a:rPr>
                        <a:t>Última atualização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20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04263"/>
                  </a:ext>
                </a:extLst>
              </a:tr>
              <a:tr h="1088591">
                <a:tc>
                  <a:txBody>
                    <a:bodyPr/>
                    <a:lstStyle/>
                    <a:p>
                      <a:pPr algn="ctr">
                        <a:lnSpc>
                          <a:spcPct val="200000"/>
                        </a:lnSpc>
                      </a:pPr>
                      <a:r>
                        <a:rPr lang="pt-BR" sz="1400" kern="100" dirty="0">
                          <a:effectLst/>
                        </a:rPr>
                        <a:t>Atualizado até agosto de 2024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200000"/>
                        </a:lnSpc>
                      </a:pPr>
                      <a:r>
                        <a:rPr lang="pt-BR" sz="1400" b="1" kern="100" dirty="0">
                          <a:effectLst/>
                        </a:rPr>
                        <a:t>15</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200000"/>
                        </a:lnSpc>
                      </a:pPr>
                      <a:r>
                        <a:rPr lang="pt-BR" sz="1400" kern="100" dirty="0">
                          <a:effectLst/>
                        </a:rPr>
                        <a:t>AC, CE, ES, GO, MA, PA, PB, PE, PI, PR, RN, RS, SC, SP,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859707"/>
                  </a:ext>
                </a:extLst>
              </a:tr>
              <a:tr h="499224">
                <a:tc>
                  <a:txBody>
                    <a:bodyPr/>
                    <a:lstStyle/>
                    <a:p>
                      <a:pPr algn="ctr">
                        <a:lnSpc>
                          <a:spcPct val="200000"/>
                        </a:lnSpc>
                      </a:pPr>
                      <a:r>
                        <a:rPr lang="pt-BR" sz="1400" kern="100" dirty="0">
                          <a:effectLst/>
                        </a:rPr>
                        <a:t>Em parte - até maio de 2024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200000"/>
                        </a:lnSpc>
                      </a:pPr>
                      <a:r>
                        <a:rPr lang="pt-BR" sz="1400" b="1" kern="100" dirty="0">
                          <a:effectLst/>
                        </a:rPr>
                        <a:t>3</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200000"/>
                        </a:lnSpc>
                      </a:pPr>
                      <a:r>
                        <a:rPr lang="pt-BR" sz="1400" kern="100" dirty="0">
                          <a:effectLst/>
                        </a:rPr>
                        <a:t>MG</a:t>
                      </a:r>
                      <a:r>
                        <a:rPr lang="en-US" sz="1400" kern="100" dirty="0">
                          <a:effectLst/>
                        </a:rPr>
                        <a:t>, MS, RJ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558454"/>
                  </a:ext>
                </a:extLst>
              </a:tr>
              <a:tr h="1088591">
                <a:tc>
                  <a:txBody>
                    <a:bodyPr/>
                    <a:lstStyle/>
                    <a:p>
                      <a:pPr algn="ctr">
                        <a:lnSpc>
                          <a:spcPct val="200000"/>
                        </a:lnSpc>
                      </a:pPr>
                      <a:r>
                        <a:rPr lang="pt-BR" sz="1400" kern="100" dirty="0">
                          <a:effectLst/>
                        </a:rPr>
                        <a:t>Desatualizado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200000"/>
                        </a:lnSpc>
                      </a:pPr>
                      <a:r>
                        <a:rPr lang="pt-BR" sz="1400" b="1" kern="100" dirty="0">
                          <a:effectLst/>
                        </a:rPr>
                        <a:t>9</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tc>
                  <a:txBody>
                    <a:bodyPr/>
                    <a:lstStyle/>
                    <a:p>
                      <a:pPr algn="just">
                        <a:lnSpc>
                          <a:spcPct val="200000"/>
                        </a:lnSpc>
                      </a:pPr>
                      <a:r>
                        <a:rPr lang="pt-BR" sz="1400" kern="100" dirty="0">
                          <a:effectLst/>
                        </a:rPr>
                        <a:t>AM, AL (última atualização em 2019), AP, BA, DF (última atualização junho de 2015), MT, RO, RR (última atualização agosto 2017), TO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045263"/>
                  </a:ext>
                </a:extLst>
              </a:tr>
            </a:tbl>
          </a:graphicData>
        </a:graphic>
      </p:graphicFrame>
      <p:graphicFrame>
        <p:nvGraphicFramePr>
          <p:cNvPr id="3" name="Tabela 2">
            <a:extLst>
              <a:ext uri="{FF2B5EF4-FFF2-40B4-BE49-F238E27FC236}">
                <a16:creationId xmlns:a16="http://schemas.microsoft.com/office/drawing/2014/main" id="{FEC8387C-89FF-83F5-0153-6D2EBF649966}"/>
              </a:ext>
            </a:extLst>
          </p:cNvPr>
          <p:cNvGraphicFramePr>
            <a:graphicFrameLocks noGrp="1"/>
          </p:cNvGraphicFramePr>
          <p:nvPr>
            <p:extLst>
              <p:ext uri="{D42A27DB-BD31-4B8C-83A1-F6EECF244321}">
                <p14:modId xmlns:p14="http://schemas.microsoft.com/office/powerpoint/2010/main" val="3683160506"/>
              </p:ext>
            </p:extLst>
          </p:nvPr>
        </p:nvGraphicFramePr>
        <p:xfrm>
          <a:off x="0" y="3674854"/>
          <a:ext cx="12192000" cy="3183145"/>
        </p:xfrm>
        <a:graphic>
          <a:graphicData uri="http://schemas.openxmlformats.org/drawingml/2006/table">
            <a:tbl>
              <a:tblPr firstRow="1" firstCol="1" bandRow="1">
                <a:tableStyleId>{5C22544A-7EE6-4342-B048-85BDC9FD1C3A}</a:tableStyleId>
              </a:tblPr>
              <a:tblGrid>
                <a:gridCol w="4063549">
                  <a:extLst>
                    <a:ext uri="{9D8B030D-6E8A-4147-A177-3AD203B41FA5}">
                      <a16:colId xmlns:a16="http://schemas.microsoft.com/office/drawing/2014/main" val="3645245164"/>
                    </a:ext>
                  </a:extLst>
                </a:gridCol>
                <a:gridCol w="2503506">
                  <a:extLst>
                    <a:ext uri="{9D8B030D-6E8A-4147-A177-3AD203B41FA5}">
                      <a16:colId xmlns:a16="http://schemas.microsoft.com/office/drawing/2014/main" val="2692961162"/>
                    </a:ext>
                  </a:extLst>
                </a:gridCol>
                <a:gridCol w="5624945">
                  <a:extLst>
                    <a:ext uri="{9D8B030D-6E8A-4147-A177-3AD203B41FA5}">
                      <a16:colId xmlns:a16="http://schemas.microsoft.com/office/drawing/2014/main" val="3247845648"/>
                    </a:ext>
                  </a:extLst>
                </a:gridCol>
              </a:tblGrid>
              <a:tr h="636629">
                <a:tc gridSpan="3">
                  <a:txBody>
                    <a:bodyPr/>
                    <a:lstStyle/>
                    <a:p>
                      <a:pPr algn="ctr">
                        <a:lnSpc>
                          <a:spcPct val="200000"/>
                        </a:lnSpc>
                      </a:pPr>
                      <a:r>
                        <a:rPr lang="pt-BR" sz="1800" kern="100" dirty="0">
                          <a:effectLst/>
                        </a:rPr>
                        <a:t>SINAFLOR</a:t>
                      </a:r>
                      <a:endParaRPr lang="pt-B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79471949"/>
                  </a:ext>
                </a:extLst>
              </a:tr>
              <a:tr h="636629">
                <a:tc>
                  <a:txBody>
                    <a:bodyPr/>
                    <a:lstStyle/>
                    <a:p>
                      <a:pPr algn="ctr">
                        <a:lnSpc>
                          <a:spcPct val="200000"/>
                        </a:lnSpc>
                      </a:pPr>
                      <a:r>
                        <a:rPr lang="pt-BR" sz="1400" kern="100" dirty="0">
                          <a:effectLst/>
                        </a:rPr>
                        <a:t>Última atualização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66995"/>
                  </a:ext>
                </a:extLst>
              </a:tr>
              <a:tr h="636629">
                <a:tc>
                  <a:txBody>
                    <a:bodyPr/>
                    <a:lstStyle/>
                    <a:p>
                      <a:pPr algn="ctr">
                        <a:lnSpc>
                          <a:spcPct val="200000"/>
                        </a:lnSpc>
                      </a:pPr>
                      <a:r>
                        <a:rPr lang="pt-BR" sz="1400" kern="100" dirty="0">
                          <a:effectLst/>
                        </a:rPr>
                        <a:t>Atualizado até agosto de 2024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b="1" kern="100" dirty="0">
                          <a:effectLst/>
                        </a:rPr>
                        <a:t>13</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en-US" sz="1400" kern="100" dirty="0">
                          <a:effectLst/>
                        </a:rPr>
                        <a:t>AP, MA, BA, CE, PE, PI, RJ, RN, RS, SC, DF, GO, MG</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630453"/>
                  </a:ext>
                </a:extLst>
              </a:tr>
              <a:tr h="636629">
                <a:tc>
                  <a:txBody>
                    <a:bodyPr/>
                    <a:lstStyle/>
                    <a:p>
                      <a:pPr algn="ctr">
                        <a:lnSpc>
                          <a:spcPct val="200000"/>
                        </a:lnSpc>
                      </a:pPr>
                      <a:r>
                        <a:rPr lang="pt-BR" sz="1400" kern="100" dirty="0">
                          <a:effectLst/>
                        </a:rPr>
                        <a:t>Em parte - até maio de 2024</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b="1" kern="100" dirty="0">
                          <a:effectLst/>
                        </a:rPr>
                        <a:t>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kern="100" dirty="0">
                          <a:effectLst/>
                        </a:rPr>
                        <a:t>AL, PB, SP, SE, RR, MT</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73986"/>
                  </a:ext>
                </a:extLst>
              </a:tr>
              <a:tr h="636629">
                <a:tc>
                  <a:txBody>
                    <a:bodyPr/>
                    <a:lstStyle/>
                    <a:p>
                      <a:pPr algn="ctr">
                        <a:lnSpc>
                          <a:spcPct val="200000"/>
                        </a:lnSpc>
                      </a:pPr>
                      <a:r>
                        <a:rPr lang="pt-BR" sz="1400" kern="100" dirty="0">
                          <a:effectLst/>
                        </a:rPr>
                        <a:t>Desatualizado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b="1" kern="100" dirty="0">
                          <a:effectLst/>
                        </a:rPr>
                        <a:t>8</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200000"/>
                        </a:lnSpc>
                      </a:pPr>
                      <a:r>
                        <a:rPr lang="pt-BR" sz="1400" kern="100" dirty="0">
                          <a:effectLst/>
                        </a:rPr>
                        <a:t>AC, AM, PA, RO, TO (última atualização em julho 2023), ES, PR, MS</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112464"/>
                  </a:ext>
                </a:extLst>
              </a:tr>
            </a:tbl>
          </a:graphicData>
        </a:graphic>
      </p:graphicFrame>
    </p:spTree>
    <p:extLst>
      <p:ext uri="{BB962C8B-B14F-4D97-AF65-F5344CB8AC3E}">
        <p14:creationId xmlns:p14="http://schemas.microsoft.com/office/powerpoint/2010/main" val="372835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2" name="Tabela 1">
            <a:extLst>
              <a:ext uri="{FF2B5EF4-FFF2-40B4-BE49-F238E27FC236}">
                <a16:creationId xmlns:a16="http://schemas.microsoft.com/office/drawing/2014/main" id="{A2D068C3-8BC5-6C1E-1227-A7D1F9BA59AA}"/>
              </a:ext>
            </a:extLst>
          </p:cNvPr>
          <p:cNvGraphicFramePr>
            <a:graphicFrameLocks noGrp="1"/>
          </p:cNvGraphicFramePr>
          <p:nvPr>
            <p:extLst>
              <p:ext uri="{D42A27DB-BD31-4B8C-83A1-F6EECF244321}">
                <p14:modId xmlns:p14="http://schemas.microsoft.com/office/powerpoint/2010/main" val="2589346978"/>
              </p:ext>
            </p:extLst>
          </p:nvPr>
        </p:nvGraphicFramePr>
        <p:xfrm>
          <a:off x="-25879" y="186267"/>
          <a:ext cx="12217878" cy="6331359"/>
        </p:xfrm>
        <a:graphic>
          <a:graphicData uri="http://schemas.openxmlformats.org/drawingml/2006/table">
            <a:tbl>
              <a:tblPr firstRow="1" firstCol="1" bandRow="1">
                <a:tableStyleId>{5C22544A-7EE6-4342-B048-85BDC9FD1C3A}</a:tableStyleId>
              </a:tblPr>
              <a:tblGrid>
                <a:gridCol w="4209779">
                  <a:extLst>
                    <a:ext uri="{9D8B030D-6E8A-4147-A177-3AD203B41FA5}">
                      <a16:colId xmlns:a16="http://schemas.microsoft.com/office/drawing/2014/main" val="4067404921"/>
                    </a:ext>
                  </a:extLst>
                </a:gridCol>
                <a:gridCol w="3093976">
                  <a:extLst>
                    <a:ext uri="{9D8B030D-6E8A-4147-A177-3AD203B41FA5}">
                      <a16:colId xmlns:a16="http://schemas.microsoft.com/office/drawing/2014/main" val="3530539"/>
                    </a:ext>
                  </a:extLst>
                </a:gridCol>
                <a:gridCol w="4914123">
                  <a:extLst>
                    <a:ext uri="{9D8B030D-6E8A-4147-A177-3AD203B41FA5}">
                      <a16:colId xmlns:a16="http://schemas.microsoft.com/office/drawing/2014/main" val="3262660701"/>
                    </a:ext>
                  </a:extLst>
                </a:gridCol>
              </a:tblGrid>
              <a:tr h="501367">
                <a:tc gridSpan="3">
                  <a:txBody>
                    <a:bodyPr/>
                    <a:lstStyle/>
                    <a:p>
                      <a:pPr algn="ctr">
                        <a:lnSpc>
                          <a:spcPct val="200000"/>
                        </a:lnSpc>
                      </a:pPr>
                      <a:r>
                        <a:rPr lang="pt-BR" sz="2000" kern="100" dirty="0">
                          <a:effectLst/>
                        </a:rPr>
                        <a:t>Autorização de supressão de vegetação</a:t>
                      </a:r>
                      <a:endParaRPr lang="pt-B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7703457"/>
                  </a:ext>
                </a:extLst>
              </a:tr>
              <a:tr h="350995">
                <a:tc>
                  <a:txBody>
                    <a:bodyPr/>
                    <a:lstStyle/>
                    <a:p>
                      <a:pPr algn="just">
                        <a:lnSpc>
                          <a:spcPct val="200000"/>
                        </a:lnSpc>
                      </a:pPr>
                      <a:r>
                        <a:rPr lang="pt-BR" sz="1400" kern="100" dirty="0">
                          <a:solidFill>
                            <a:schemeClr val="bg2"/>
                          </a:solidFill>
                          <a:effectLst/>
                        </a:rPr>
                        <a:t>                     Disponibilidade</a:t>
                      </a:r>
                      <a:endParaRPr lang="pt-BR" sz="1400" kern="100" dirty="0">
                        <a:solidFill>
                          <a:schemeClr val="bg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15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261969429"/>
                  </a:ext>
                </a:extLst>
              </a:tr>
              <a:tr h="758853">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19</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150000"/>
                        </a:lnSpc>
                      </a:pPr>
                      <a:r>
                        <a:rPr lang="en-US" sz="1400" kern="100" dirty="0">
                          <a:effectLst/>
                        </a:rPr>
                        <a:t>AC, AM, AL, CE, DF, ES, GO, MT, MS, MG, PE, PA, PR, RJ, RN, RS, RO, SC, SP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T="0" marB="0" anchor="ctr"/>
                </a:tc>
                <a:extLst>
                  <a:ext uri="{0D108BD9-81ED-4DB2-BD59-A6C34878D82A}">
                    <a16:rowId xmlns:a16="http://schemas.microsoft.com/office/drawing/2014/main" val="1347443397"/>
                  </a:ext>
                </a:extLst>
              </a:tr>
              <a:tr h="350995">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2</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150000"/>
                        </a:lnSpc>
                      </a:pPr>
                      <a:r>
                        <a:rPr lang="pt-BR" sz="1400" kern="100" dirty="0">
                          <a:effectLst/>
                        </a:rPr>
                        <a:t>TO, PI</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133651883"/>
                  </a:ext>
                </a:extLst>
              </a:tr>
              <a:tr h="350995">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150000"/>
                        </a:lnSpc>
                      </a:pPr>
                      <a:r>
                        <a:rPr lang="pt-BR" sz="1400" kern="100" dirty="0">
                          <a:effectLst/>
                        </a:rPr>
                        <a:t>AP, MA, RR, BA, PB,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47503843"/>
                  </a:ext>
                </a:extLst>
              </a:tr>
              <a:tr h="319779">
                <a:tc gridSpan="3">
                  <a:txBody>
                    <a:bodyPr/>
                    <a:lstStyle/>
                    <a:p>
                      <a:pPr algn="just">
                        <a:lnSpc>
                          <a:spcPct val="150000"/>
                        </a:lnSpc>
                      </a:pPr>
                      <a:r>
                        <a:rPr lang="pt-BR" sz="1400" b="1" kern="100" dirty="0">
                          <a:solidFill>
                            <a:schemeClr val="bg2"/>
                          </a:solidFill>
                          <a:effectLst/>
                        </a:rPr>
                        <a:t>               Busca por nome/razão social</a:t>
                      </a:r>
                      <a:endParaRPr lang="pt-BR" sz="1400" b="1" kern="100" dirty="0">
                        <a:solidFill>
                          <a:schemeClr val="bg2"/>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07555658"/>
                  </a:ext>
                </a:extLst>
              </a:tr>
              <a:tr h="762077">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17</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150000"/>
                        </a:lnSpc>
                      </a:pPr>
                      <a:r>
                        <a:rPr lang="en-US" sz="1400" kern="100" dirty="0">
                          <a:effectLst/>
                        </a:rPr>
                        <a:t>AM, PA, RO, TO, CE, ES, PE, PR, RJ, RN, RS, SC, SP, DF, GO, MS, MG</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450813965"/>
                  </a:ext>
                </a:extLst>
              </a:tr>
              <a:tr h="350995">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4</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AC, AL, MT, PI</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862241590"/>
                  </a:ext>
                </a:extLst>
              </a:tr>
              <a:tr h="350995">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AP, BA, MA, PB, RR,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730874179"/>
                  </a:ext>
                </a:extLst>
              </a:tr>
              <a:tr h="350995">
                <a:tc gridSpan="3">
                  <a:txBody>
                    <a:bodyPr/>
                    <a:lstStyle/>
                    <a:p>
                      <a:pPr algn="just">
                        <a:lnSpc>
                          <a:spcPct val="200000"/>
                        </a:lnSpc>
                      </a:pPr>
                      <a:r>
                        <a:rPr lang="pt-BR" sz="1400" b="1" kern="100" dirty="0">
                          <a:solidFill>
                            <a:schemeClr val="tx1"/>
                          </a:solidFill>
                          <a:effectLst/>
                        </a:rPr>
                        <a:t>                    Busca por CPF</a:t>
                      </a:r>
                      <a:r>
                        <a:rPr lang="en-US" sz="1400" b="1" kern="100" dirty="0">
                          <a:solidFill>
                            <a:schemeClr val="tx1"/>
                          </a:solidFill>
                          <a:effectLst/>
                        </a:rPr>
                        <a:t>/</a:t>
                      </a:r>
                      <a:r>
                        <a:rPr lang="pt-BR" sz="1400" b="1" kern="100" dirty="0">
                          <a:solidFill>
                            <a:schemeClr val="tx1"/>
                          </a:solidFill>
                          <a:effectLst/>
                        </a:rPr>
                        <a:t>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1570760"/>
                  </a:ext>
                </a:extLst>
              </a:tr>
              <a:tr h="765307">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15</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PA, TO, AL, CE, ES, PE, RJ, RN, , SC, SP, DF, GO, MT, MS, MG</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153208828"/>
                  </a:ext>
                </a:extLst>
              </a:tr>
              <a:tr h="350995">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3</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AC, PI, RS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495393501"/>
                  </a:ext>
                </a:extLst>
              </a:tr>
              <a:tr h="655500">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9</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AM, AP, BA, MA, PB, PR, RO, RR,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1077758523"/>
                  </a:ext>
                </a:extLst>
              </a:tr>
            </a:tbl>
          </a:graphicData>
        </a:graphic>
      </p:graphicFrame>
    </p:spTree>
    <p:extLst>
      <p:ext uri="{BB962C8B-B14F-4D97-AF65-F5344CB8AC3E}">
        <p14:creationId xmlns:p14="http://schemas.microsoft.com/office/powerpoint/2010/main" val="203215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2" name="Tabela 1">
            <a:extLst>
              <a:ext uri="{FF2B5EF4-FFF2-40B4-BE49-F238E27FC236}">
                <a16:creationId xmlns:a16="http://schemas.microsoft.com/office/drawing/2014/main" id="{BA689B8C-2801-2DC5-6CD9-401DA61AD5F7}"/>
              </a:ext>
            </a:extLst>
          </p:cNvPr>
          <p:cNvGraphicFramePr>
            <a:graphicFrameLocks noGrp="1"/>
          </p:cNvGraphicFramePr>
          <p:nvPr>
            <p:extLst>
              <p:ext uri="{D42A27DB-BD31-4B8C-83A1-F6EECF244321}">
                <p14:modId xmlns:p14="http://schemas.microsoft.com/office/powerpoint/2010/main" val="1576841780"/>
              </p:ext>
            </p:extLst>
          </p:nvPr>
        </p:nvGraphicFramePr>
        <p:xfrm>
          <a:off x="-8626" y="1"/>
          <a:ext cx="12200625" cy="6849145"/>
        </p:xfrm>
        <a:graphic>
          <a:graphicData uri="http://schemas.openxmlformats.org/drawingml/2006/table">
            <a:tbl>
              <a:tblPr firstRow="1" firstCol="1" bandRow="1">
                <a:tableStyleId>{5C22544A-7EE6-4342-B048-85BDC9FD1C3A}</a:tableStyleId>
              </a:tblPr>
              <a:tblGrid>
                <a:gridCol w="4192526">
                  <a:extLst>
                    <a:ext uri="{9D8B030D-6E8A-4147-A177-3AD203B41FA5}">
                      <a16:colId xmlns:a16="http://schemas.microsoft.com/office/drawing/2014/main" val="4204599843"/>
                    </a:ext>
                  </a:extLst>
                </a:gridCol>
                <a:gridCol w="3093976">
                  <a:extLst>
                    <a:ext uri="{9D8B030D-6E8A-4147-A177-3AD203B41FA5}">
                      <a16:colId xmlns:a16="http://schemas.microsoft.com/office/drawing/2014/main" val="3889809862"/>
                    </a:ext>
                  </a:extLst>
                </a:gridCol>
                <a:gridCol w="4914123">
                  <a:extLst>
                    <a:ext uri="{9D8B030D-6E8A-4147-A177-3AD203B41FA5}">
                      <a16:colId xmlns:a16="http://schemas.microsoft.com/office/drawing/2014/main" val="1701596772"/>
                    </a:ext>
                  </a:extLst>
                </a:gridCol>
              </a:tblGrid>
              <a:tr h="502595">
                <a:tc gridSpan="3">
                  <a:txBody>
                    <a:bodyPr/>
                    <a:lstStyle/>
                    <a:p>
                      <a:pPr algn="ctr">
                        <a:lnSpc>
                          <a:spcPct val="200000"/>
                        </a:lnSpc>
                      </a:pPr>
                      <a:r>
                        <a:rPr lang="pt-BR" sz="2000" kern="100" dirty="0">
                          <a:effectLst/>
                        </a:rPr>
                        <a:t>Outorgas de uso de recursos hídricos</a:t>
                      </a:r>
                      <a:endParaRPr lang="pt-B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29245843"/>
                  </a:ext>
                </a:extLst>
              </a:tr>
              <a:tr h="351854">
                <a:tc>
                  <a:txBody>
                    <a:bodyPr/>
                    <a:lstStyle/>
                    <a:p>
                      <a:pPr algn="just">
                        <a:lnSpc>
                          <a:spcPct val="200000"/>
                        </a:lnSpc>
                      </a:pPr>
                      <a:r>
                        <a:rPr lang="pt-BR" sz="1400" kern="100" dirty="0">
                          <a:solidFill>
                            <a:schemeClr val="tx1"/>
                          </a:solidFill>
                          <a:effectLst/>
                        </a:rPr>
                        <a:t>                        Disponibilidade</a:t>
                      </a:r>
                      <a:endParaRPr lang="pt-BR" sz="1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995219364"/>
                  </a:ext>
                </a:extLst>
              </a:tr>
              <a:tr h="663474">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12</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AM, PA, CE, PB, PE, PR, RJ, RN, RS, GO, MT, MG</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1168762938"/>
                  </a:ext>
                </a:extLst>
              </a:tr>
              <a:tr h="351854">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AC, ES, PI, RO, SC, TO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495019492"/>
                  </a:ext>
                </a:extLst>
              </a:tr>
              <a:tr h="627832">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9</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AL, AP, BA, DF, MA, MS, RR, SP,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844897294"/>
                  </a:ext>
                </a:extLst>
              </a:tr>
              <a:tr h="351854">
                <a:tc gridSpan="3">
                  <a:txBody>
                    <a:bodyPr/>
                    <a:lstStyle/>
                    <a:p>
                      <a:pPr algn="just">
                        <a:lnSpc>
                          <a:spcPct val="200000"/>
                        </a:lnSpc>
                      </a:pPr>
                      <a:r>
                        <a:rPr lang="pt-BR" sz="1400" b="1" kern="100" dirty="0">
                          <a:solidFill>
                            <a:schemeClr val="tx1"/>
                          </a:solidFill>
                          <a:effectLst/>
                        </a:rPr>
                        <a:t>               Busca por nome/razão social</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93691160"/>
                  </a:ext>
                </a:extLst>
              </a:tr>
              <a:tr h="792889">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AC, AM, CE, ES, GO, MT, MG, PA, PB, PE, PR, RJ, RN, RS, RO, TO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41585220"/>
                  </a:ext>
                </a:extLst>
              </a:tr>
              <a:tr h="351854">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PI</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3685994997"/>
                  </a:ext>
                </a:extLst>
              </a:tr>
              <a:tr h="663474">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10</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AL, AP, BA, DF, MA, MS, RR, SC, SP,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1185859936"/>
                  </a:ext>
                </a:extLst>
              </a:tr>
              <a:tr h="351854">
                <a:tc gridSpan="3">
                  <a:txBody>
                    <a:bodyPr/>
                    <a:lstStyle/>
                    <a:p>
                      <a:pPr algn="just">
                        <a:lnSpc>
                          <a:spcPct val="200000"/>
                        </a:lnSpc>
                      </a:pPr>
                      <a:r>
                        <a:rPr lang="pt-BR" sz="1400" b="1" kern="100" dirty="0">
                          <a:solidFill>
                            <a:schemeClr val="tx1"/>
                          </a:solidFill>
                          <a:effectLst/>
                        </a:rPr>
                        <a:t>                       Busca por CPF</a:t>
                      </a:r>
                      <a:r>
                        <a:rPr lang="en-US" sz="1400" b="1" kern="100" dirty="0">
                          <a:solidFill>
                            <a:schemeClr val="tx1"/>
                          </a:solidFill>
                          <a:effectLst/>
                        </a:rPr>
                        <a:t>/</a:t>
                      </a:r>
                      <a:r>
                        <a:rPr lang="pt-BR" sz="1400" b="1" kern="100" dirty="0">
                          <a:solidFill>
                            <a:schemeClr val="tx1"/>
                          </a:solidFill>
                          <a:effectLst/>
                        </a:rPr>
                        <a:t>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44272921"/>
                  </a:ext>
                </a:extLst>
              </a:tr>
              <a:tr h="627832">
                <a:tc>
                  <a:txBody>
                    <a:bodyPr/>
                    <a:lstStyle/>
                    <a:p>
                      <a:pPr algn="ctr">
                        <a:lnSpc>
                          <a:spcPct val="200000"/>
                        </a:lnSpc>
                      </a:pPr>
                      <a:r>
                        <a:rPr lang="pt-BR" sz="1400" kern="100" dirty="0">
                          <a:effectLst/>
                        </a:rPr>
                        <a:t>Sim</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8</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ES, RN, RS, MT, MG, PA, RJ, TO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905181350"/>
                  </a:ext>
                </a:extLst>
              </a:tr>
              <a:tr h="351854">
                <a:tc>
                  <a:txBody>
                    <a:bodyPr/>
                    <a:lstStyle/>
                    <a:p>
                      <a:pPr algn="ctr">
                        <a:lnSpc>
                          <a:spcPct val="200000"/>
                        </a:lnSpc>
                      </a:pPr>
                      <a:r>
                        <a:rPr lang="pt-BR" sz="1400" kern="100" dirty="0">
                          <a:effectLst/>
                        </a:rPr>
                        <a:t>Em parte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4</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pt-BR" sz="1400" kern="100" dirty="0">
                          <a:effectLst/>
                        </a:rPr>
                        <a:t>PR, PI, SC, RO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2582822994"/>
                  </a:ext>
                </a:extLst>
              </a:tr>
              <a:tr h="767181">
                <a:tc>
                  <a:txBody>
                    <a:bodyPr/>
                    <a:lstStyle/>
                    <a:p>
                      <a:pPr algn="ctr">
                        <a:lnSpc>
                          <a:spcPct val="200000"/>
                        </a:lnSpc>
                      </a:pPr>
                      <a:r>
                        <a:rPr lang="pt-BR" sz="1400" kern="100" dirty="0">
                          <a:effectLst/>
                        </a:rPr>
                        <a:t>Não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ctr">
                        <a:lnSpc>
                          <a:spcPct val="200000"/>
                        </a:lnSpc>
                      </a:pPr>
                      <a:r>
                        <a:rPr lang="pt-BR" sz="1400" b="1" kern="100" dirty="0">
                          <a:effectLst/>
                        </a:rPr>
                        <a:t>15</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tc>
                  <a:txBody>
                    <a:bodyPr/>
                    <a:lstStyle/>
                    <a:p>
                      <a:pPr algn="just">
                        <a:lnSpc>
                          <a:spcPct val="200000"/>
                        </a:lnSpc>
                      </a:pPr>
                      <a:r>
                        <a:rPr lang="en-US" sz="1400" kern="100" dirty="0">
                          <a:effectLst/>
                        </a:rPr>
                        <a:t>AC, AL, AM, AP, BA, CE, DF, GO, MS, MA, PB, PE, RR, SP, SE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8047" marR="48047" marT="0" marB="0" anchor="ctr"/>
                </a:tc>
                <a:extLst>
                  <a:ext uri="{0D108BD9-81ED-4DB2-BD59-A6C34878D82A}">
                    <a16:rowId xmlns:a16="http://schemas.microsoft.com/office/drawing/2014/main" val="1528853905"/>
                  </a:ext>
                </a:extLst>
              </a:tr>
            </a:tbl>
          </a:graphicData>
        </a:graphic>
      </p:graphicFrame>
    </p:spTree>
    <p:extLst>
      <p:ext uri="{BB962C8B-B14F-4D97-AF65-F5344CB8AC3E}">
        <p14:creationId xmlns:p14="http://schemas.microsoft.com/office/powerpoint/2010/main" val="415533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60" name="Google Shape;160;p2"/>
          <p:cNvSpPr txBox="1">
            <a:spLocks noGrp="1"/>
          </p:cNvSpPr>
          <p:nvPr>
            <p:ph type="body" idx="1"/>
          </p:nvPr>
        </p:nvSpPr>
        <p:spPr>
          <a:xfrm>
            <a:off x="4563035" y="1930400"/>
            <a:ext cx="4710966" cy="3768573"/>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600"/>
              </a:spcBef>
              <a:spcAft>
                <a:spcPts val="0"/>
              </a:spcAft>
              <a:buSzPct val="79999"/>
              <a:buNone/>
            </a:pPr>
            <a:endParaRPr dirty="0">
              <a:latin typeface="Trebuchet MS"/>
              <a:ea typeface="Trebuchet MS"/>
              <a:cs typeface="Trebuchet MS"/>
              <a:sym typeface="Trebuchet MS"/>
            </a:endParaRPr>
          </a:p>
          <a:p>
            <a:pPr marL="342900" lvl="0" indent="-258318" algn="l" rtl="0">
              <a:lnSpc>
                <a:spcPct val="90000"/>
              </a:lnSpc>
              <a:spcBef>
                <a:spcPts val="1600"/>
              </a:spcBef>
              <a:spcAft>
                <a:spcPts val="0"/>
              </a:spcAft>
              <a:buSzPct val="79999"/>
              <a:buNone/>
            </a:pPr>
            <a:endParaRPr dirty="0"/>
          </a:p>
        </p:txBody>
      </p:sp>
      <p:graphicFrame>
        <p:nvGraphicFramePr>
          <p:cNvPr id="2" name="Tabela 1">
            <a:extLst>
              <a:ext uri="{FF2B5EF4-FFF2-40B4-BE49-F238E27FC236}">
                <a16:creationId xmlns:a16="http://schemas.microsoft.com/office/drawing/2014/main" id="{6DC7CA28-C098-3FF0-4A8D-AB588166E2C6}"/>
              </a:ext>
            </a:extLst>
          </p:cNvPr>
          <p:cNvGraphicFramePr>
            <a:graphicFrameLocks noGrp="1"/>
          </p:cNvGraphicFramePr>
          <p:nvPr>
            <p:extLst>
              <p:ext uri="{D42A27DB-BD31-4B8C-83A1-F6EECF244321}">
                <p14:modId xmlns:p14="http://schemas.microsoft.com/office/powerpoint/2010/main" val="3978172556"/>
              </p:ext>
            </p:extLst>
          </p:nvPr>
        </p:nvGraphicFramePr>
        <p:xfrm>
          <a:off x="0" y="0"/>
          <a:ext cx="12191999" cy="6984997"/>
        </p:xfrm>
        <a:graphic>
          <a:graphicData uri="http://schemas.openxmlformats.org/drawingml/2006/table">
            <a:tbl>
              <a:tblPr firstRow="1" firstCol="1" bandRow="1">
                <a:tableStyleId>{5C22544A-7EE6-4342-B048-85BDC9FD1C3A}</a:tableStyleId>
              </a:tblPr>
              <a:tblGrid>
                <a:gridCol w="4183900">
                  <a:extLst>
                    <a:ext uri="{9D8B030D-6E8A-4147-A177-3AD203B41FA5}">
                      <a16:colId xmlns:a16="http://schemas.microsoft.com/office/drawing/2014/main" val="315932966"/>
                    </a:ext>
                  </a:extLst>
                </a:gridCol>
                <a:gridCol w="3093977">
                  <a:extLst>
                    <a:ext uri="{9D8B030D-6E8A-4147-A177-3AD203B41FA5}">
                      <a16:colId xmlns:a16="http://schemas.microsoft.com/office/drawing/2014/main" val="2450464394"/>
                    </a:ext>
                  </a:extLst>
                </a:gridCol>
                <a:gridCol w="4914122">
                  <a:extLst>
                    <a:ext uri="{9D8B030D-6E8A-4147-A177-3AD203B41FA5}">
                      <a16:colId xmlns:a16="http://schemas.microsoft.com/office/drawing/2014/main" val="3718260771"/>
                    </a:ext>
                  </a:extLst>
                </a:gridCol>
              </a:tblGrid>
              <a:tr h="520066">
                <a:tc gridSpan="3">
                  <a:txBody>
                    <a:bodyPr/>
                    <a:lstStyle/>
                    <a:p>
                      <a:pPr algn="ctr">
                        <a:lnSpc>
                          <a:spcPct val="200000"/>
                        </a:lnSpc>
                      </a:pPr>
                      <a:r>
                        <a:rPr lang="pt-BR" sz="2000" kern="100" dirty="0">
                          <a:effectLst/>
                        </a:rPr>
                        <a:t>Áreas embargadas</a:t>
                      </a:r>
                      <a:endParaRPr lang="pt-B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94471252"/>
                  </a:ext>
                </a:extLst>
              </a:tr>
              <a:tr h="364085">
                <a:tc>
                  <a:txBody>
                    <a:bodyPr/>
                    <a:lstStyle/>
                    <a:p>
                      <a:pPr algn="just">
                        <a:lnSpc>
                          <a:spcPct val="150000"/>
                        </a:lnSpc>
                      </a:pPr>
                      <a:r>
                        <a:rPr lang="pt-BR" sz="1400" b="1" kern="100" dirty="0">
                          <a:solidFill>
                            <a:schemeClr val="tx1"/>
                          </a:solidFill>
                          <a:effectLst/>
                        </a:rPr>
                        <a:t>                           Disponibilidade</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Número de 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Estados</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4293871257"/>
                  </a:ext>
                </a:extLst>
              </a:tr>
              <a:tr h="774301">
                <a:tc>
                  <a:txBody>
                    <a:bodyPr/>
                    <a:lstStyle/>
                    <a:p>
                      <a:pPr algn="ctr">
                        <a:lnSpc>
                          <a:spcPct val="150000"/>
                        </a:lnSpc>
                      </a:pPr>
                      <a:r>
                        <a:rPr lang="pt-BR" sz="1400" b="1" kern="100" dirty="0">
                          <a:effectLst/>
                        </a:rPr>
                        <a:t>Sim</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10</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AM, CE, DF, GO, MT, PA, PE, PR, RS, SP</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1188524704"/>
                  </a:ext>
                </a:extLst>
              </a:tr>
              <a:tr h="369818">
                <a:tc>
                  <a:txBody>
                    <a:bodyPr/>
                    <a:lstStyle/>
                    <a:p>
                      <a:pPr algn="ctr">
                        <a:lnSpc>
                          <a:spcPct val="150000"/>
                        </a:lnSpc>
                      </a:pPr>
                      <a:r>
                        <a:rPr lang="pt-BR" sz="1400" b="1" kern="100" dirty="0">
                          <a:effectLst/>
                        </a:rPr>
                        <a:t>Em parte</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5</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AC, RO, TO, ES, PI</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2227595040"/>
                  </a:ext>
                </a:extLst>
              </a:tr>
              <a:tr h="774301">
                <a:tc>
                  <a:txBody>
                    <a:bodyPr/>
                    <a:lstStyle/>
                    <a:p>
                      <a:pPr algn="ctr">
                        <a:lnSpc>
                          <a:spcPct val="150000"/>
                        </a:lnSpc>
                      </a:pPr>
                      <a:r>
                        <a:rPr lang="pt-BR" sz="1400" b="1" kern="100" dirty="0">
                          <a:effectLst/>
                        </a:rPr>
                        <a:t>Não</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12</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AL, AP, BA, MA, MS, MG, PB, RJ, RN, RR, SC</a:t>
                      </a:r>
                      <a:r>
                        <a:rPr lang="pt-BR" sz="1400" kern="100" dirty="0">
                          <a:effectLst/>
                        </a:rPr>
                        <a:t>,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349390183"/>
                  </a:ext>
                </a:extLst>
              </a:tr>
              <a:tr h="364085">
                <a:tc gridSpan="3">
                  <a:txBody>
                    <a:bodyPr/>
                    <a:lstStyle/>
                    <a:p>
                      <a:pPr algn="l">
                        <a:lnSpc>
                          <a:spcPct val="150000"/>
                        </a:lnSpc>
                      </a:pPr>
                      <a:r>
                        <a:rPr lang="pt-BR" sz="1400" b="1" kern="100" dirty="0">
                          <a:solidFill>
                            <a:schemeClr val="tx1"/>
                          </a:solidFill>
                          <a:effectLst/>
                        </a:rPr>
                        <a:t>             Busca por nome/razão social</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87226944"/>
                  </a:ext>
                </a:extLst>
              </a:tr>
              <a:tr h="364085">
                <a:tc>
                  <a:txBody>
                    <a:bodyPr/>
                    <a:lstStyle/>
                    <a:p>
                      <a:pPr algn="ctr">
                        <a:lnSpc>
                          <a:spcPct val="150000"/>
                        </a:lnSpc>
                      </a:pPr>
                      <a:r>
                        <a:rPr lang="pt-BR" sz="1400" b="1" kern="100" dirty="0">
                          <a:effectLst/>
                        </a:rPr>
                        <a:t>Sim</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9</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AC, AM, CE, PI, PR, RS, RO, SP, TO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2631264602"/>
                  </a:ext>
                </a:extLst>
              </a:tr>
              <a:tr h="364085">
                <a:tc>
                  <a:txBody>
                    <a:bodyPr/>
                    <a:lstStyle/>
                    <a:p>
                      <a:pPr algn="ctr">
                        <a:lnSpc>
                          <a:spcPct val="150000"/>
                        </a:lnSpc>
                      </a:pPr>
                      <a:r>
                        <a:rPr lang="pt-BR" sz="1400" b="1" kern="100" dirty="0">
                          <a:effectLst/>
                        </a:rPr>
                        <a:t>Em parte</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a:effectLst/>
                        </a:rPr>
                        <a:t>3</a:t>
                      </a:r>
                      <a:endParaRPr lang="pt-BR" sz="1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pt-BR" sz="1400" kern="100" dirty="0">
                          <a:effectLst/>
                        </a:rPr>
                        <a:t>ES, MT, PE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3928785242"/>
                  </a:ext>
                </a:extLst>
              </a:tr>
              <a:tr h="793850">
                <a:tc>
                  <a:txBody>
                    <a:bodyPr/>
                    <a:lstStyle/>
                    <a:p>
                      <a:pPr algn="ctr">
                        <a:lnSpc>
                          <a:spcPct val="150000"/>
                        </a:lnSpc>
                      </a:pPr>
                      <a:r>
                        <a:rPr lang="pt-BR" sz="1400" b="1" kern="100" dirty="0">
                          <a:effectLst/>
                        </a:rPr>
                        <a:t>Não</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15</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AL, AP, BA, DF, GO, MS, MG, MA, PA, PB, RJ, RN, RR, SC, SE </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3772272940"/>
                  </a:ext>
                </a:extLst>
              </a:tr>
              <a:tr h="364085">
                <a:tc gridSpan="3">
                  <a:txBody>
                    <a:bodyPr/>
                    <a:lstStyle/>
                    <a:p>
                      <a:pPr algn="l">
                        <a:lnSpc>
                          <a:spcPct val="150000"/>
                        </a:lnSpc>
                      </a:pPr>
                      <a:r>
                        <a:rPr lang="pt-BR" sz="1400" b="1" kern="100" dirty="0">
                          <a:solidFill>
                            <a:schemeClr val="tx1"/>
                          </a:solidFill>
                          <a:effectLst/>
                        </a:rPr>
                        <a:t>                   Busca por CPF</a:t>
                      </a:r>
                      <a:r>
                        <a:rPr lang="en-US" sz="1400" b="1" kern="100" dirty="0">
                          <a:solidFill>
                            <a:schemeClr val="tx1"/>
                          </a:solidFill>
                          <a:effectLst/>
                        </a:rPr>
                        <a:t>/</a:t>
                      </a:r>
                      <a:r>
                        <a:rPr lang="pt-BR" sz="1400" b="1" kern="100" dirty="0">
                          <a:solidFill>
                            <a:schemeClr val="tx1"/>
                          </a:solidFill>
                          <a:effectLst/>
                        </a:rPr>
                        <a:t>CNPJ</a:t>
                      </a:r>
                      <a:endParaRPr lang="pt-BR" sz="14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31390203"/>
                  </a:ext>
                </a:extLst>
              </a:tr>
              <a:tr h="774301">
                <a:tc>
                  <a:txBody>
                    <a:bodyPr/>
                    <a:lstStyle/>
                    <a:p>
                      <a:pPr algn="ctr">
                        <a:lnSpc>
                          <a:spcPct val="150000"/>
                        </a:lnSpc>
                      </a:pPr>
                      <a:r>
                        <a:rPr lang="pt-BR" sz="1400" b="1" kern="100" dirty="0">
                          <a:effectLst/>
                        </a:rPr>
                        <a:t>Sim</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10</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en-US" sz="1400" kern="100" dirty="0">
                          <a:effectLst/>
                        </a:rPr>
                        <a:t>AC, CE, GO, MT, PE, PI, RS, RO, SP, TO</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2547661494"/>
                  </a:ext>
                </a:extLst>
              </a:tr>
              <a:tr h="364085">
                <a:tc>
                  <a:txBody>
                    <a:bodyPr/>
                    <a:lstStyle/>
                    <a:p>
                      <a:pPr algn="ctr">
                        <a:lnSpc>
                          <a:spcPct val="150000"/>
                        </a:lnSpc>
                      </a:pPr>
                      <a:r>
                        <a:rPr lang="pt-BR" sz="1400" b="1" kern="100">
                          <a:effectLst/>
                        </a:rPr>
                        <a:t>Em parte</a:t>
                      </a:r>
                      <a:endParaRPr lang="pt-BR" sz="1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pt-BR" sz="1400" kern="100" dirty="0">
                          <a:effectLst/>
                        </a:rPr>
                        <a:t>ES</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300049682"/>
                  </a:ext>
                </a:extLst>
              </a:tr>
              <a:tr h="793850">
                <a:tc>
                  <a:txBody>
                    <a:bodyPr/>
                    <a:lstStyle/>
                    <a:p>
                      <a:pPr algn="ctr">
                        <a:lnSpc>
                          <a:spcPct val="150000"/>
                        </a:lnSpc>
                      </a:pPr>
                      <a:r>
                        <a:rPr lang="pt-BR" sz="1400" b="1" kern="100" dirty="0">
                          <a:effectLst/>
                        </a:rPr>
                        <a:t>Não</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ctr">
                        <a:lnSpc>
                          <a:spcPct val="200000"/>
                        </a:lnSpc>
                      </a:pPr>
                      <a:r>
                        <a:rPr lang="pt-BR" sz="1400" b="1" kern="100" dirty="0">
                          <a:effectLst/>
                        </a:rPr>
                        <a:t>16</a:t>
                      </a:r>
                      <a:endParaRPr lang="pt-BR" sz="1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tc>
                  <a:txBody>
                    <a:bodyPr/>
                    <a:lstStyle/>
                    <a:p>
                      <a:pPr algn="just">
                        <a:lnSpc>
                          <a:spcPct val="200000"/>
                        </a:lnSpc>
                      </a:pPr>
                      <a:r>
                        <a:rPr lang="pt-BR" sz="1400" kern="100" dirty="0">
                          <a:effectLst/>
                        </a:rPr>
                        <a:t>AL, AM, AP, BA, DF, MA, MS, MG, PA, PB, PR, RJ, RN, RR, SC, SE</a:t>
                      </a:r>
                      <a:endParaRPr lang="pt-B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44989" marR="44989" marT="0" marB="0" anchor="ctr"/>
                </a:tc>
                <a:extLst>
                  <a:ext uri="{0D108BD9-81ED-4DB2-BD59-A6C34878D82A}">
                    <a16:rowId xmlns:a16="http://schemas.microsoft.com/office/drawing/2014/main" val="3401228930"/>
                  </a:ext>
                </a:extLst>
              </a:tr>
            </a:tbl>
          </a:graphicData>
        </a:graphic>
      </p:graphicFrame>
    </p:spTree>
    <p:extLst>
      <p:ext uri="{BB962C8B-B14F-4D97-AF65-F5344CB8AC3E}">
        <p14:creationId xmlns:p14="http://schemas.microsoft.com/office/powerpoint/2010/main" val="22377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
          <p:cNvSpPr txBox="1">
            <a:spLocks noGrp="1"/>
          </p:cNvSpPr>
          <p:nvPr>
            <p:ph type="title"/>
          </p:nvPr>
        </p:nvSpPr>
        <p:spPr>
          <a:xfrm>
            <a:off x="1957592" y="209942"/>
            <a:ext cx="6425590" cy="674609"/>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ts val="2800"/>
              <a:buFont typeface="Trebuchet MS"/>
              <a:buNone/>
            </a:pPr>
            <a:r>
              <a:rPr lang="pt-BR" sz="2800" b="1" dirty="0"/>
              <a:t>Ministérios Públicos  estaduais e do DF</a:t>
            </a:r>
            <a:r>
              <a:rPr lang="pt-BR" sz="2800" dirty="0"/>
              <a:t> </a:t>
            </a:r>
            <a:endParaRPr lang="pt-BR" dirty="0"/>
          </a:p>
        </p:txBody>
      </p:sp>
      <p:cxnSp>
        <p:nvCxnSpPr>
          <p:cNvPr id="170" name="Google Shape;170;p3"/>
          <p:cNvCxnSpPr/>
          <p:nvPr/>
        </p:nvCxnSpPr>
        <p:spPr>
          <a:xfrm>
            <a:off x="332012" y="3428999"/>
            <a:ext cx="3251160" cy="0"/>
          </a:xfrm>
          <a:prstGeom prst="straightConnector1">
            <a:avLst/>
          </a:prstGeom>
          <a:noFill/>
          <a:ln w="12700" cap="rnd" cmpd="sng">
            <a:solidFill>
              <a:schemeClr val="lt1"/>
            </a:solidFill>
            <a:prstDash val="solid"/>
            <a:round/>
            <a:headEnd type="none" w="sm" len="sm"/>
            <a:tailEnd type="none" w="sm" len="sm"/>
          </a:ln>
        </p:spPr>
      </p:cxnSp>
      <p:sp>
        <p:nvSpPr>
          <p:cNvPr id="171" name="Google Shape;171;p3"/>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CaixaDeTexto 2">
            <a:extLst>
              <a:ext uri="{FF2B5EF4-FFF2-40B4-BE49-F238E27FC236}">
                <a16:creationId xmlns:a16="http://schemas.microsoft.com/office/drawing/2014/main" id="{F4B1F306-7CC8-2E09-7003-7C754AE9612E}"/>
              </a:ext>
            </a:extLst>
          </p:cNvPr>
          <p:cNvSpPr txBox="1"/>
          <p:nvPr/>
        </p:nvSpPr>
        <p:spPr>
          <a:xfrm>
            <a:off x="2189018" y="1159503"/>
            <a:ext cx="8238837" cy="993285"/>
          </a:xfrm>
          <a:prstGeom prst="rect">
            <a:avLst/>
          </a:prstGeom>
          <a:noFill/>
        </p:spPr>
        <p:txBody>
          <a:bodyPr wrap="square">
            <a:spAutoFit/>
          </a:bodyPr>
          <a:lstStyle/>
          <a:p>
            <a:pPr algn="just">
              <a:lnSpc>
                <a:spcPct val="125000"/>
              </a:lnSpc>
            </a:pPr>
            <a:endParaRPr lang="pt-BR" sz="1200" dirty="0">
              <a:latin typeface="Trebuchet MS" panose="020B0603020202020204" pitchFamily="34" charset="0"/>
              <a:ea typeface="Aptos" panose="020B0004020202020204" pitchFamily="34" charset="0"/>
            </a:endParaRPr>
          </a:p>
          <a:p>
            <a:pPr algn="just">
              <a:lnSpc>
                <a:spcPct val="125000"/>
              </a:lnSpc>
            </a:pPr>
            <a:endParaRPr lang="pt-BR" sz="1200" dirty="0">
              <a:effectLst/>
              <a:latin typeface="Trebuchet MS" panose="020B0603020202020204" pitchFamily="34" charset="0"/>
              <a:ea typeface="Aptos" panose="020B0004020202020204" pitchFamily="34" charset="0"/>
            </a:endParaRPr>
          </a:p>
          <a:p>
            <a:pPr algn="just">
              <a:lnSpc>
                <a:spcPct val="125000"/>
              </a:lnSpc>
            </a:pPr>
            <a:endParaRPr lang="pt-BR" sz="1200" dirty="0">
              <a:latin typeface="Trebuchet MS" panose="020B0603020202020204" pitchFamily="34" charset="0"/>
              <a:ea typeface="Times New Roman" panose="02020603050405020304" pitchFamily="18" charset="0"/>
            </a:endParaRPr>
          </a:p>
          <a:p>
            <a:pPr algn="just">
              <a:lnSpc>
                <a:spcPct val="125000"/>
              </a:lnSpc>
            </a:pPr>
            <a:endParaRPr lang="pt-BR" sz="1200" dirty="0">
              <a:effectLst/>
              <a:latin typeface="Trebuchet MS" panose="020B0603020202020204" pitchFamily="34" charset="0"/>
              <a:ea typeface="Times New Roman" panose="02020603050405020304" pitchFamily="18" charset="0"/>
            </a:endParaRPr>
          </a:p>
        </p:txBody>
      </p:sp>
      <p:pic>
        <p:nvPicPr>
          <p:cNvPr id="8" name="Imagem 7">
            <a:extLst>
              <a:ext uri="{FF2B5EF4-FFF2-40B4-BE49-F238E27FC236}">
                <a16:creationId xmlns:a16="http://schemas.microsoft.com/office/drawing/2014/main" id="{FFD50523-D6DE-703E-F7C0-73F26C5620FC}"/>
              </a:ext>
            </a:extLst>
          </p:cNvPr>
          <p:cNvPicPr>
            <a:picLocks noChangeAspect="1"/>
          </p:cNvPicPr>
          <p:nvPr/>
        </p:nvPicPr>
        <p:blipFill>
          <a:blip r:embed="rId3"/>
          <a:stretch>
            <a:fillRect/>
          </a:stretch>
        </p:blipFill>
        <p:spPr>
          <a:xfrm>
            <a:off x="10128376" y="609600"/>
            <a:ext cx="1847093" cy="2070172"/>
          </a:xfrm>
          <a:prstGeom prst="rect">
            <a:avLst/>
          </a:prstGeom>
        </p:spPr>
      </p:pic>
      <p:pic>
        <p:nvPicPr>
          <p:cNvPr id="2" name="Google Shape;184;p4">
            <a:extLst>
              <a:ext uri="{FF2B5EF4-FFF2-40B4-BE49-F238E27FC236}">
                <a16:creationId xmlns:a16="http://schemas.microsoft.com/office/drawing/2014/main" id="{B7262D03-7024-BE5A-5CFA-977DD704DCEA}"/>
              </a:ext>
            </a:extLst>
          </p:cNvPr>
          <p:cNvPicPr preferRelativeResize="0"/>
          <p:nvPr/>
        </p:nvPicPr>
        <p:blipFill rotWithShape="1">
          <a:blip r:embed="rId4">
            <a:alphaModFix/>
          </a:blip>
          <a:srcRect/>
          <a:stretch/>
        </p:blipFill>
        <p:spPr>
          <a:xfrm>
            <a:off x="9911847" y="5560644"/>
            <a:ext cx="2280153" cy="1228083"/>
          </a:xfrm>
          <a:prstGeom prst="rect">
            <a:avLst/>
          </a:prstGeom>
          <a:noFill/>
          <a:ln>
            <a:noFill/>
          </a:ln>
        </p:spPr>
      </p:pic>
      <p:graphicFrame>
        <p:nvGraphicFramePr>
          <p:cNvPr id="6" name="Table 5">
            <a:extLst>
              <a:ext uri="{FF2B5EF4-FFF2-40B4-BE49-F238E27FC236}">
                <a16:creationId xmlns:a16="http://schemas.microsoft.com/office/drawing/2014/main" id="{BF4FFA44-29B5-DF47-8706-51DA50B2C082}"/>
              </a:ext>
            </a:extLst>
          </p:cNvPr>
          <p:cNvGraphicFramePr>
            <a:graphicFrameLocks noGrp="1"/>
          </p:cNvGraphicFramePr>
          <p:nvPr>
            <p:extLst>
              <p:ext uri="{D42A27DB-BD31-4B8C-83A1-F6EECF244321}">
                <p14:modId xmlns:p14="http://schemas.microsoft.com/office/powerpoint/2010/main" val="3344181169"/>
              </p:ext>
            </p:extLst>
          </p:nvPr>
        </p:nvGraphicFramePr>
        <p:xfrm>
          <a:off x="789594" y="751845"/>
          <a:ext cx="8929475" cy="5805942"/>
        </p:xfrm>
        <a:graphic>
          <a:graphicData uri="http://schemas.openxmlformats.org/drawingml/2006/table">
            <a:tbl>
              <a:tblPr firstRow="1" firstCol="1" bandRow="1">
                <a:tableStyleId>{5C22544A-7EE6-4342-B048-85BDC9FD1C3A}</a:tableStyleId>
              </a:tblPr>
              <a:tblGrid>
                <a:gridCol w="2795289">
                  <a:extLst>
                    <a:ext uri="{9D8B030D-6E8A-4147-A177-3AD203B41FA5}">
                      <a16:colId xmlns:a16="http://schemas.microsoft.com/office/drawing/2014/main" val="2166972337"/>
                    </a:ext>
                  </a:extLst>
                </a:gridCol>
                <a:gridCol w="1394178">
                  <a:extLst>
                    <a:ext uri="{9D8B030D-6E8A-4147-A177-3AD203B41FA5}">
                      <a16:colId xmlns:a16="http://schemas.microsoft.com/office/drawing/2014/main" val="3773687182"/>
                    </a:ext>
                  </a:extLst>
                </a:gridCol>
                <a:gridCol w="4740008">
                  <a:extLst>
                    <a:ext uri="{9D8B030D-6E8A-4147-A177-3AD203B41FA5}">
                      <a16:colId xmlns:a16="http://schemas.microsoft.com/office/drawing/2014/main" val="862959240"/>
                    </a:ext>
                  </a:extLst>
                </a:gridCol>
              </a:tblGrid>
              <a:tr h="543010">
                <a:tc>
                  <a:txBody>
                    <a:bodyPr/>
                    <a:lstStyle/>
                    <a:p>
                      <a:pPr algn="just">
                        <a:lnSpc>
                          <a:spcPct val="120000"/>
                        </a:lnSpc>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pPr>
                      <a:r>
                        <a:rPr lang="en-GB" sz="1200" kern="100" dirty="0" err="1">
                          <a:effectLst/>
                          <a:latin typeface="Arial" panose="020B0604020202020204" pitchFamily="34" charset="0"/>
                          <a:ea typeface="Aptos" panose="020B0004020202020204" pitchFamily="34" charset="0"/>
                          <a:cs typeface="Arial" panose="020B0604020202020204" pitchFamily="34" charset="0"/>
                        </a:rPr>
                        <a:t>Categoria</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pPr>
                      <a:r>
                        <a:rPr lang="en-GB" sz="1200" kern="100" dirty="0">
                          <a:effectLst/>
                          <a:latin typeface="Arial" panose="020B0604020202020204" pitchFamily="34" charset="0"/>
                          <a:ea typeface="Aptos" panose="020B0004020202020204" pitchFamily="34" charset="0"/>
                          <a:cs typeface="Arial" panose="020B0604020202020204" pitchFamily="34" charset="0"/>
                        </a:rPr>
                        <a:t>Nº de </a:t>
                      </a:r>
                      <a:r>
                        <a:rPr lang="en-GB" sz="1200" kern="100" dirty="0" err="1">
                          <a:effectLst/>
                          <a:latin typeface="Arial" panose="020B0604020202020204" pitchFamily="34" charset="0"/>
                          <a:ea typeface="Aptos" panose="020B0004020202020204" pitchFamily="34" charset="0"/>
                          <a:cs typeface="Arial" panose="020B0604020202020204" pitchFamily="34" charset="0"/>
                        </a:rPr>
                        <a:t>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pPr>
                      <a:r>
                        <a:rPr lang="en-GB" sz="1200" kern="100" dirty="0" err="1">
                          <a:effectLst/>
                          <a:latin typeface="Arial" panose="020B0604020202020204" pitchFamily="34" charset="0"/>
                          <a:ea typeface="Aptos" panose="020B0004020202020204" pitchFamily="34" charset="0"/>
                          <a:cs typeface="Arial" panose="020B0604020202020204" pitchFamily="34" charset="0"/>
                        </a:rPr>
                        <a:t>Descrição</a:t>
                      </a:r>
                      <a:r>
                        <a:rPr lang="en-GB" sz="1200" kern="100" dirty="0">
                          <a:effectLst/>
                          <a:latin typeface="Arial" panose="020B0604020202020204" pitchFamily="34" charset="0"/>
                          <a:ea typeface="Aptos" panose="020B0004020202020204" pitchFamily="34" charset="0"/>
                          <a:cs typeface="Arial" panose="020B0604020202020204" pitchFamily="34" charset="0"/>
                        </a:rPr>
                        <a:t> dos </a:t>
                      </a:r>
                      <a:r>
                        <a:rPr lang="en-GB" sz="1200" kern="100" dirty="0" err="1">
                          <a:effectLst/>
                          <a:latin typeface="Arial" panose="020B0604020202020204" pitchFamily="34" charset="0"/>
                          <a:ea typeface="Aptos" panose="020B0004020202020204" pitchFamily="34" charset="0"/>
                          <a:cs typeface="Arial" panose="020B0604020202020204" pitchFamily="34" charset="0"/>
                        </a:rPr>
                        <a:t>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extLst>
                  <a:ext uri="{0D108BD9-81ED-4DB2-BD59-A6C34878D82A}">
                    <a16:rowId xmlns:a16="http://schemas.microsoft.com/office/drawing/2014/main" val="3990723063"/>
                  </a:ext>
                </a:extLst>
              </a:tr>
              <a:tr h="543010">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Estados em que o MP disponibiliza busca por nome ou razão social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20 Estados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AC, AL, AP, AM, BA, DF, ES, MA, MT, MS, MG, PB, PE, PI, RN, RO, RR, SP, SE, TO</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extLst>
                  <a:ext uri="{0D108BD9-81ED-4DB2-BD59-A6C34878D82A}">
                    <a16:rowId xmlns:a16="http://schemas.microsoft.com/office/drawing/2014/main" val="3388340173"/>
                  </a:ext>
                </a:extLst>
              </a:tr>
              <a:tr h="556748">
                <a:tc>
                  <a:txBody>
                    <a:bodyPr/>
                    <a:lstStyle/>
                    <a:p>
                      <a:pPr algn="just">
                        <a:lnSpc>
                          <a:spcPct val="120000"/>
                        </a:lnSpc>
                      </a:pPr>
                      <a:r>
                        <a:rPr lang="pt-BR" sz="1200" kern="100" dirty="0">
                          <a:solidFill>
                            <a:srgbClr val="FF0000"/>
                          </a:solidFill>
                          <a:effectLst/>
                          <a:latin typeface="Arial" panose="020B0604020202020204" pitchFamily="34" charset="0"/>
                          <a:cs typeface="Arial" panose="020B0604020202020204" pitchFamily="34" charset="0"/>
                        </a:rPr>
                        <a:t>Estados em que o MP não disponibiliza busca por nome ou razão social </a:t>
                      </a:r>
                      <a:endParaRPr lang="en-GB" sz="12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a:effectLst/>
                          <a:latin typeface="Arial" panose="020B0604020202020204" pitchFamily="34" charset="0"/>
                          <a:cs typeface="Arial" panose="020B0604020202020204" pitchFamily="34" charset="0"/>
                        </a:rPr>
                        <a:t>7 Estados </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CE, GO, PA, PR, RJ, RS, SC</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extLst>
                  <a:ext uri="{0D108BD9-81ED-4DB2-BD59-A6C34878D82A}">
                    <a16:rowId xmlns:a16="http://schemas.microsoft.com/office/drawing/2014/main" val="731415380"/>
                  </a:ext>
                </a:extLst>
              </a:tr>
              <a:tr h="543010">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Estados em que o MP  disponibiliza busca por CPF ou CNPJ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a:effectLst/>
                          <a:latin typeface="Arial" panose="020B0604020202020204" pitchFamily="34" charset="0"/>
                          <a:cs typeface="Arial" panose="020B0604020202020204" pitchFamily="34" charset="0"/>
                        </a:rPr>
                        <a:t>12 Estados</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AC, AL, AM, BA, CE, MS, PB, PE, PI, RN, SP</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2626936498"/>
                  </a:ext>
                </a:extLst>
              </a:tr>
              <a:tr h="543010">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Estados em que o MP não disponibiliza busca por CPF ou  CNPJ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15 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AP, DF, ES, GO, MA, MT, MG, PA, PR, RJ, RO, RR, RS, SC, SE, TO</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2837958118"/>
                  </a:ext>
                </a:extLst>
              </a:tr>
              <a:tr h="728394">
                <a:tc>
                  <a:txBody>
                    <a:bodyPr/>
                    <a:lstStyle/>
                    <a:p>
                      <a:pPr algn="just">
                        <a:lnSpc>
                          <a:spcPct val="120000"/>
                        </a:lnSpc>
                      </a:pPr>
                      <a:r>
                        <a:rPr lang="pt-BR" sz="1200" kern="100" dirty="0">
                          <a:solidFill>
                            <a:srgbClr val="FF0000"/>
                          </a:solidFill>
                          <a:effectLst/>
                          <a:latin typeface="Arial" panose="020B0604020202020204" pitchFamily="34" charset="0"/>
                          <a:cs typeface="Arial" panose="020B0604020202020204" pitchFamily="34" charset="0"/>
                        </a:rPr>
                        <a:t>Estados em que o MP não disponibiliza busca por nome ou razão social, CPF ou CNPJ </a:t>
                      </a:r>
                      <a:endParaRPr lang="en-GB" sz="12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6 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GO, PA, PR, RJ, RS, SC</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2719946817"/>
                  </a:ext>
                </a:extLst>
              </a:tr>
              <a:tr h="543010">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Estados em que o MP disponibiliza busca por assunto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6 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AC, AL, CE, MS, RN, SP</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638540800"/>
                  </a:ext>
                </a:extLst>
              </a:tr>
              <a:tr h="543010">
                <a:tc>
                  <a:txBody>
                    <a:bodyPr/>
                    <a:lstStyle/>
                    <a:p>
                      <a:pPr algn="just">
                        <a:lnSpc>
                          <a:spcPct val="120000"/>
                        </a:lnSpc>
                      </a:pPr>
                      <a:r>
                        <a:rPr lang="pt-BR" sz="1200" kern="100">
                          <a:effectLst/>
                          <a:latin typeface="Arial" panose="020B0604020202020204" pitchFamily="34" charset="0"/>
                          <a:cs typeface="Arial" panose="020B0604020202020204" pitchFamily="34" charset="0"/>
                        </a:rPr>
                        <a:t>Estados em que disponibiliza a busca por assunto em parte</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a:effectLst/>
                          <a:latin typeface="Arial" panose="020B0604020202020204" pitchFamily="34" charset="0"/>
                          <a:cs typeface="Arial" panose="020B0604020202020204" pitchFamily="34" charset="0"/>
                        </a:rPr>
                        <a:t>2 Estados</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AM – apenas para capital</a:t>
                      </a:r>
                      <a:endParaRPr lang="en-GB" sz="1200" kern="100" dirty="0">
                        <a:effectLst/>
                        <a:latin typeface="Arial" panose="020B0604020202020204" pitchFamily="34" charset="0"/>
                        <a:cs typeface="Arial" panose="020B0604020202020204" pitchFamily="34" charset="0"/>
                      </a:endParaRPr>
                    </a:p>
                    <a:p>
                      <a:pPr algn="just">
                        <a:lnSpc>
                          <a:spcPct val="120000"/>
                        </a:lnSpc>
                      </a:pPr>
                      <a:r>
                        <a:rPr lang="pt-BR" sz="1200" kern="100" dirty="0">
                          <a:effectLst/>
                          <a:latin typeface="Arial" panose="020B0604020202020204" pitchFamily="34" charset="0"/>
                          <a:cs typeface="Arial" panose="020B0604020202020204" pitchFamily="34" charset="0"/>
                        </a:rPr>
                        <a:t>RS – apenas para TACs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3749261391"/>
                  </a:ext>
                </a:extLst>
              </a:tr>
              <a:tr h="543010">
                <a:tc>
                  <a:txBody>
                    <a:bodyPr/>
                    <a:lstStyle/>
                    <a:p>
                      <a:pPr algn="just">
                        <a:lnSpc>
                          <a:spcPct val="120000"/>
                        </a:lnSpc>
                      </a:pPr>
                      <a:r>
                        <a:rPr lang="pt-BR" sz="1200" kern="100" dirty="0">
                          <a:solidFill>
                            <a:srgbClr val="FF0000"/>
                          </a:solidFill>
                          <a:effectLst/>
                          <a:latin typeface="Arial" panose="020B0604020202020204" pitchFamily="34" charset="0"/>
                          <a:cs typeface="Arial" panose="020B0604020202020204" pitchFamily="34" charset="0"/>
                        </a:rPr>
                        <a:t>Estados em que o MP não disponibiliza busca por assunto </a:t>
                      </a:r>
                      <a:endParaRPr lang="en-GB" sz="12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19 Estados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pt-BR" sz="1200" kern="100" dirty="0">
                          <a:effectLst/>
                          <a:latin typeface="Arial" panose="020B0604020202020204" pitchFamily="34" charset="0"/>
                          <a:cs typeface="Arial" panose="020B0604020202020204" pitchFamily="34" charset="0"/>
                        </a:rPr>
                        <a:t>AP, BA, DF, ES, GO, MA, MT, MG, PA, PB, PR, PE, PI, RJ, RO, RR,SC, SE</a:t>
                      </a:r>
                      <a:r>
                        <a:rPr lang="en-US" sz="1200" kern="100" dirty="0">
                          <a:effectLst/>
                          <a:latin typeface="Arial" panose="020B0604020202020204" pitchFamily="34" charset="0"/>
                          <a:cs typeface="Arial" panose="020B0604020202020204" pitchFamily="34" charset="0"/>
                        </a:rPr>
                        <a:t>, TO</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3767778266"/>
                  </a:ext>
                </a:extLst>
              </a:tr>
              <a:tr h="543010">
                <a:tc>
                  <a:txBody>
                    <a:bodyPr/>
                    <a:lstStyle/>
                    <a:p>
                      <a:pPr algn="just">
                        <a:lnSpc>
                          <a:spcPct val="120000"/>
                        </a:lnSpc>
                      </a:pPr>
                      <a:r>
                        <a:rPr lang="pt-BR" sz="1200" kern="100">
                          <a:effectLst/>
                          <a:latin typeface="Arial" panose="020B0604020202020204" pitchFamily="34" charset="0"/>
                          <a:cs typeface="Arial" panose="020B0604020202020204" pitchFamily="34" charset="0"/>
                        </a:rPr>
                        <a:t>Estados em que o MP disponibiliza as três opções de busca </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tc>
                <a:tc>
                  <a:txBody>
                    <a:bodyPr/>
                    <a:lstStyle/>
                    <a:p>
                      <a:pPr algn="just">
                        <a:lnSpc>
                          <a:spcPct val="120000"/>
                        </a:lnSpc>
                      </a:pPr>
                      <a:r>
                        <a:rPr lang="pt-BR" sz="1200" kern="100">
                          <a:effectLst/>
                          <a:latin typeface="Arial" panose="020B0604020202020204" pitchFamily="34" charset="0"/>
                          <a:cs typeface="Arial" panose="020B0604020202020204" pitchFamily="34" charset="0"/>
                        </a:rPr>
                        <a:t>7 Estados </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tc>
                  <a:txBody>
                    <a:bodyPr/>
                    <a:lstStyle/>
                    <a:p>
                      <a:pPr algn="just">
                        <a:lnSpc>
                          <a:spcPct val="120000"/>
                        </a:lnSpc>
                      </a:pPr>
                      <a:r>
                        <a:rPr lang="en-US" sz="1200" kern="100" dirty="0">
                          <a:effectLst/>
                          <a:latin typeface="Arial" panose="020B0604020202020204" pitchFamily="34" charset="0"/>
                          <a:cs typeface="Arial" panose="020B0604020202020204" pitchFamily="34" charset="0"/>
                        </a:rPr>
                        <a:t>AC, AL, AM, AP, MS, RN, SP</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44330" marR="44330" marT="0" marB="0" anchor="ctr"/>
                </a:tc>
                <a:extLst>
                  <a:ext uri="{0D108BD9-81ED-4DB2-BD59-A6C34878D82A}">
                    <a16:rowId xmlns:a16="http://schemas.microsoft.com/office/drawing/2014/main" val="2632932825"/>
                  </a:ext>
                </a:extLst>
              </a:tr>
            </a:tbl>
          </a:graphicData>
        </a:graphic>
      </p:graphicFrame>
      <p:sp>
        <p:nvSpPr>
          <p:cNvPr id="7" name="Rectangle 1">
            <a:extLst>
              <a:ext uri="{FF2B5EF4-FFF2-40B4-BE49-F238E27FC236}">
                <a16:creationId xmlns:a16="http://schemas.microsoft.com/office/drawing/2014/main" id="{0499B49D-EC8F-BC5C-A265-9E6D4F5F8787}"/>
              </a:ext>
            </a:extLst>
          </p:cNvPr>
          <p:cNvSpPr>
            <a:spLocks noChangeArrowheads="1"/>
          </p:cNvSpPr>
          <p:nvPr/>
        </p:nvSpPr>
        <p:spPr bwMode="auto">
          <a:xfrm>
            <a:off x="3125788"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ado">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1263</TotalTime>
  <Words>3173</Words>
  <Application>Microsoft Office PowerPoint</Application>
  <PresentationFormat>Widescreen</PresentationFormat>
  <Paragraphs>310</Paragraphs>
  <Slides>15</Slides>
  <Notes>15</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15</vt:i4>
      </vt:variant>
    </vt:vector>
  </HeadingPairs>
  <TitlesOfParts>
    <vt:vector size="24" baseType="lpstr">
      <vt:lpstr>Aptos</vt:lpstr>
      <vt:lpstr>Aptos Display</vt:lpstr>
      <vt:lpstr>Arial</vt:lpstr>
      <vt:lpstr>Calibri</vt:lpstr>
      <vt:lpstr>Noto Sans Symbols</vt:lpstr>
      <vt:lpstr>Times New Roman</vt:lpstr>
      <vt:lpstr>Trebuchet MS</vt:lpstr>
      <vt:lpstr>Tema do Office</vt:lpstr>
      <vt:lpstr>Facetado</vt:lpstr>
      <vt:lpstr>Transparência de dados ambientais para uso do setor financeiro: mapeamento de fontes oficiais e diagnóstico   2024 </vt:lpstr>
      <vt:lpstr>Universo abrangido pelo diagnóstico  </vt:lpstr>
      <vt:lpstr>Órgãos ambientais estaduais – Resultados Gerais – Disponibilidade </vt:lpstr>
      <vt:lpstr>Apresentação do PowerPoint</vt:lpstr>
      <vt:lpstr>Apresentação do PowerPoint</vt:lpstr>
      <vt:lpstr>Apresentação do PowerPoint</vt:lpstr>
      <vt:lpstr>Apresentação do PowerPoint</vt:lpstr>
      <vt:lpstr>Apresentação do PowerPoint</vt:lpstr>
      <vt:lpstr>Ministérios Públicos  estaduais e do DF </vt:lpstr>
      <vt:lpstr>Apresentação do PowerPoint</vt:lpstr>
      <vt:lpstr>Poder Judiciário estadual e federal – alguns destaques</vt:lpstr>
      <vt:lpstr>Carta de apoio a maior Transparência de Dados Ambientais  para uso do Setor Financeiro e Empresas da Cadeia de Valor</vt:lpstr>
      <vt:lpstr>Carta de apoio a maior Transparência de Dados Ambientais  para uso do Setor Financeiro e Empresas da Cadeia de Valor</vt:lpstr>
      <vt:lpstr>Carta de apoio a maior Transparência de Dados Ambientais  para uso do Setor Financeiro e Empresas da Cadeia de Valor</vt:lpstr>
      <vt:lpstr>                        Você gostaria de contribuir de alguma forma com essa iniciativa?  Escreva para contato@sis.org.br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Alessandra Galli Aprá</dc:creator>
  <cp:lastModifiedBy>Victor Valle</cp:lastModifiedBy>
  <cp:revision>39</cp:revision>
  <dcterms:created xsi:type="dcterms:W3CDTF">2024-08-29T21:09:01Z</dcterms:created>
  <dcterms:modified xsi:type="dcterms:W3CDTF">2024-09-02T11:28:53Z</dcterms:modified>
</cp:coreProperties>
</file>