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2" r:id="rId4"/>
    <p:sldId id="260" r:id="rId5"/>
    <p:sldId id="261" r:id="rId6"/>
    <p:sldId id="263" r:id="rId7"/>
    <p:sldId id="25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ABD1E-8116-4A51-99C7-94F17AA52F5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D1B5-BF6D-4866-814A-37B44F3939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9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6D1B5-BF6D-4866-814A-37B44F3939B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66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6D1B5-BF6D-4866-814A-37B44F3939B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45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20E0C-D00B-6157-65DE-5A43A9AE5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BBA761-EDF9-8003-66F5-2591429D7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F97A2-842B-0016-B889-496640AC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3F20A-C67D-448B-A4DA-3439D98B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2F1DCD-8E87-370A-872D-192F7065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7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3E0FD-EB87-7840-8DD6-DA1D3332C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653484-95B6-3C1C-8C21-13F658544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0465E0-3088-301A-1E68-D052FE98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4789-FB80-6F40-AC1C-8F4316071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CC698-C2D2-7D16-1C9B-8715E3D1E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74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3D6089-56DD-E09A-53DC-35E3AE36A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D8BA6F-8531-DA32-9BBF-207B6662D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D15C4-5644-8C6A-13BB-38A4C9AC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8727E5-E2B5-948F-D716-E155F526D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C8507A-78C0-B89E-D0CE-553FB7CF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6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ED168-612F-827B-49C3-1E72FD68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5C89D2-690A-7C4F-D96A-02811950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FF9230-EA41-EC18-8CF6-9AB2BF1CD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B8A51B-D953-3E30-1607-20F28F7E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97D16A-5E11-2B45-67FB-2B0D9B52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D3DD7-5736-989F-C945-E2E75087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7A82C3-2349-5D7A-E806-49958DCA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36B871-E89C-F624-A2C8-D22D241F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2BCBFE-14D9-7270-2ACA-9B73357F4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D9273-A9C4-AEB4-914B-F54A07DC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04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874A4-49FA-ECFF-8D76-7B60BDAAD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98BA82-7839-3E42-BD27-5D4EF92D9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1CB1C1-C0B8-2176-A9BE-93AF80C28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C83C23-2B70-32E6-B70C-333AD6AC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A3F929-BA1F-8C5E-4A8F-7F820E23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6A1C38-9EEF-685C-7398-1B114DB2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29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F6B679-D54F-797A-0085-BD06692D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668CAC-4E0C-371B-38BD-93A08BEE3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670E89-00CB-76D1-E27E-1CF9BACE7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2B7656A-CE41-55F0-F0F2-74579A7C2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6A2F80-5502-DD80-AA7E-5F9C7C4D3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4FB1FE-E838-5CC5-5A4B-F06C7406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AD0563-6C2F-4AA6-0174-DB1E87EC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359CFF-D5F9-F488-C78E-85FC4E5D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95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B425C-0381-9BC5-525D-3F04D292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4EB469C-E736-4564-22EE-AA93B352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C995A5F-78CF-DAD5-86D3-D63AD917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3E6273-AE9B-EF0F-4741-035D7ACA3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80A4C6-41CB-E5F8-E29A-FFA62FC4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3F876F-D63F-18D5-BBEC-0E1D7C3A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8E14172-20EC-5B73-CDAE-1EA8A896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12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8013EF-E2D5-8276-ED88-0FE245F62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0DFFC7-6DBF-57AA-6C76-22501800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A17C9E6-6740-3D64-472A-06DCE653B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B2227A-DF3B-44FC-7EBC-5DA5B238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3550FE-5714-781B-F88F-3F15D86BC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E32059-646B-126D-671E-3D088F91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2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45887-E568-465B-C1BE-A0A1EA59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3A6B4E-5941-319A-C8F5-595A20D2D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28FEAB-200C-6980-69A3-6A4F11A86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241EC9-3218-33F4-E448-4F53F54D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C01321-E3E5-9601-EF02-9AC6E70C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ED48D4-4050-C86F-28FD-47E53CE9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53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4F918C-F3DA-7E41-8CF1-47A3F594D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0D8B75-1399-83A7-2F45-33EA0A14C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BD9D0F-DAB6-0764-286E-48D776FCC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5BF9BE-D70D-457D-982A-DFF578E0B04E}" type="datetimeFigureOut">
              <a:rPr lang="pt-BR" smtClean="0"/>
              <a:t>02/09/2024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36D559-8C3E-2691-CA59-76A2DA43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5C11E-9BAC-703C-185D-41B5D2749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23728-3939-4D84-A4D6-0986484E5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1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2003/l10.650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ntigo.mma.gov.br/component/k2/item/11232-sistema-nacional-de-informa%C3%A7%C3%B5es-sobre-meio-ambiente-sinima.html#:~:text=Sistema%20Nacional%20de%20Informa%C3%A7%C3%B5es%20sobre%20Meio%20Ambiente%20(Sinima),-O%20Sistema%20Nacional&amp;text=O%20SINIMA%2C%20portanto%2C%20%C3%A9%20o,do%20Meio%20Ambiente%20(Sisnama)" TargetMode="External"/><Relationship Id="rId4" Type="http://schemas.openxmlformats.org/officeDocument/2006/relationships/hyperlink" Target="https://www.planalto.gov.br/ccivil_03/_ato2011-2014/2014/lei/l12965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6B48E33-F4A3-DC37-4233-47527C99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70" y="350874"/>
            <a:ext cx="7432158" cy="64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7CBA9B-8598-AC8E-B2D4-CB30CFDE7BFF}"/>
              </a:ext>
            </a:extLst>
          </p:cNvPr>
          <p:cNvSpPr txBox="1"/>
          <p:nvPr/>
        </p:nvSpPr>
        <p:spPr>
          <a:xfrm>
            <a:off x="935665" y="265814"/>
            <a:ext cx="110365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u="sng" dirty="0">
                <a:latin typeface="Calibri" panose="020F0502020204030204" pitchFamily="34" charset="0"/>
                <a:cs typeface="Calibri" panose="020F0502020204030204" pitchFamily="34" charset="0"/>
              </a:rPr>
              <a:t>Reflexões sobre a normativa aplicável (sem prejuízo de outras):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Art. 225 caput e parágrafo 3º c/c art. 170, VI da CRFB/1988</a:t>
            </a: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170. A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ordem econômica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fundada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valorização do trabalho humano 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na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livre iniciativa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tem por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fim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assegurar a todos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existência digna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conforme os ditames da </a:t>
            </a:r>
            <a:r>
              <a:rPr lang="pt-BR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justiça social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observados os seguintes </a:t>
            </a:r>
            <a:r>
              <a:rPr lang="pt-BR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  <a:r>
              <a:rPr lang="pt-B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/>
          </a:p>
          <a:p>
            <a:pPr algn="just"/>
            <a:r>
              <a:rPr lang="pt-BR" dirty="0"/>
              <a:t>(...) 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- </a:t>
            </a:r>
            <a:r>
              <a:rPr lang="pt-BR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defesa do meio ambiente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inclusive mediante tratamento diferenciado conforme o impacto ambiental dos produtos e serviços e de seus processos de elaboração e prestação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37. A administração pública direta e indireta de qualquer dos Poderes da União, dos Estados, do Distrito Federal e dos Municípios obedecerá aos </a:t>
            </a:r>
            <a:r>
              <a:rPr lang="pt-BR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princípios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legalidade, impessoalidade, moralidade, </a:t>
            </a:r>
            <a:r>
              <a:rPr lang="pt-BR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publicidade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pt-BR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eficiência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e, também, ao seguinte:  (...)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2º  Para os fins desta Lei Complementar (LC nº 140/2011), consideram-se: 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- </a:t>
            </a:r>
            <a:r>
              <a:rPr lang="pt-BR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licenciamento ambiental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 </a:t>
            </a:r>
            <a:r>
              <a:rPr lang="pt-BR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 administrativo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destinado a licenciar atividades ou empreendimentos utilizadores de recursos ambientais, efetiva ou potencialmente poluidores ou capazes, sob qualquer forma, de causar degradação ambiental; 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367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8DD8014-09D8-05E8-CE30-8F7C1F0D14BF}"/>
              </a:ext>
            </a:extLst>
          </p:cNvPr>
          <p:cNvSpPr txBox="1"/>
          <p:nvPr/>
        </p:nvSpPr>
        <p:spPr>
          <a:xfrm>
            <a:off x="-1" y="605295"/>
            <a:ext cx="637953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Lei Federal nº 12.527, de 18 de novembro de 2011, que dispõe sobre os procedimentos de acesso à informação previsto no inciso XXXIII do art. 5º, no inciso II do § 3º do art. 37 e no § 2º do art. 216 da Constituição da República Federativa do Brasil;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Lei Federal nº 13.460, de 26 de junho de 2017, que dispõe sobre a participação, proteção e defesa dos direitos do usuário dos serviços públicos da administração pública; 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Lei Federal nº 13.709, de 14 de agosto de 2018 - Lei Geral de Proteção de Dados Pessoais (LGPD); 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Lei Federal nº 14.129, de 29 de março de 2021, que dispõe sobre princípios, regras e instrumentos para o Governo Digital e para o aumento da eficiência pública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nº 10.650, de 16 de abril de 2003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 , que dispõe sobre o acesso público aos dados e informações ambientais existentes nos órgãos e entidades do Sistema Nacional de Meio Ambiente - Sisnama. </a:t>
            </a:r>
          </a:p>
          <a:p>
            <a:pPr marL="285750" indent="-285750" algn="just">
              <a:buFontTx/>
              <a:buChar char="-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Lei nº 12.965, de 23 de abril de 2014</a:t>
            </a:r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 - Lei do Marco Civil da Internet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468F56-385A-960E-61C5-EAE392A65041}"/>
              </a:ext>
            </a:extLst>
          </p:cNvPr>
          <p:cNvSpPr txBox="1"/>
          <p:nvPr/>
        </p:nvSpPr>
        <p:spPr>
          <a:xfrm>
            <a:off x="6655983" y="515978"/>
            <a:ext cx="46783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Integrado ao </a:t>
            </a:r>
            <a:r>
              <a:rPr lang="pt-BR" sz="1700" i="0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 Nacional de Informação sobre Meio Ambiente (SINIMA)</a:t>
            </a:r>
            <a:r>
              <a:rPr lang="pt-BR" sz="1700" strike="noStrike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pt-BR" sz="17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inciso VII do artigo 9º da Lei nº 6.938/81 - o </a:t>
            </a:r>
            <a:r>
              <a:rPr lang="pt-BR" sz="17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Portal Nacional de </a:t>
            </a:r>
            <a:r>
              <a:rPr lang="pt-BR" sz="1700" b="1" i="0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Licenc</a:t>
            </a:r>
            <a:r>
              <a:rPr lang="pt-BR" sz="1700" b="1" i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Ambiental (PNLA)  </a:t>
            </a:r>
            <a:r>
              <a:rPr lang="pt-BR" sz="17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foi criado para agregar e sistematizar informações sobre o licenciamento ambiental e facilitar o acesso público gerado em todas as esferas de governo: federal, estadual e distrital. </a:t>
            </a:r>
            <a:endParaRPr lang="pt-B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3A720A-7613-A227-2432-E8FC4614F3C6}"/>
              </a:ext>
            </a:extLst>
          </p:cNvPr>
          <p:cNvSpPr txBox="1"/>
          <p:nvPr/>
        </p:nvSpPr>
        <p:spPr>
          <a:xfrm>
            <a:off x="6655983" y="2903884"/>
            <a:ext cx="4678324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Ao agregar e compatibilizar informações sobre licenciamento, </a:t>
            </a:r>
            <a:r>
              <a:rPr lang="pt-BR" sz="1700" b="1" i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PNLA disponibiliza informações em nível de </a:t>
            </a:r>
            <a:r>
              <a:rPr lang="pt-BR" sz="1700" b="1" i="1" u="sng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macro-estatísticas</a:t>
            </a:r>
            <a:r>
              <a:rPr lang="pt-BR" sz="1700" b="1" i="1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mas não substitui o sistema do Instituto Brasileiro do Meio Ambiente e dos Recursos Naturais Renováveis (Ibama), nem tampouco dos órgãos estaduais e distrital de meio ambiente. É atribuição de cada instituição do Sisnama a inserção, o detalhamento e a atualização das informações sobre os processos de licenciamento ambiental em suas respectivas esferas de competência, divulgando-as em seus próprios sistemas de informação</a:t>
            </a:r>
            <a:r>
              <a:rPr lang="pt-BR" sz="1700" b="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pt-BR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F0DFDFF-2F9A-FEEB-7DD7-4E962FA944CC}"/>
              </a:ext>
            </a:extLst>
          </p:cNvPr>
          <p:cNvCxnSpPr/>
          <p:nvPr/>
        </p:nvCxnSpPr>
        <p:spPr>
          <a:xfrm>
            <a:off x="6517758" y="276447"/>
            <a:ext cx="0" cy="5964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7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F9CA4D6-CF0E-5F50-5B88-0AA10CA0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55" y="0"/>
            <a:ext cx="5149704" cy="3296092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B4F1C90-446D-FDB4-4050-F3691A7B0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4" y="3428999"/>
            <a:ext cx="5149704" cy="32695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A0AAD8B-9E28-0AD5-6ABF-ADCB04F4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228" y="3429000"/>
            <a:ext cx="5050465" cy="32695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E4C6379-72F5-0EC3-014D-D35142368BE4}"/>
              </a:ext>
            </a:extLst>
          </p:cNvPr>
          <p:cNvSpPr txBox="1"/>
          <p:nvPr/>
        </p:nvSpPr>
        <p:spPr>
          <a:xfrm>
            <a:off x="23037" y="1000312"/>
            <a:ext cx="33776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- a Lei Estadual nº 9.128, de 11 de dezembro de 2020, que dispõe sobre a transformação digital dos serviços públicos no âmbito do Estado do Rio de Janeiro;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DED5B4-5459-1C70-72E7-E2C803AA4164}"/>
              </a:ext>
            </a:extLst>
          </p:cNvPr>
          <p:cNvSpPr txBox="1"/>
          <p:nvPr/>
        </p:nvSpPr>
        <p:spPr>
          <a:xfrm>
            <a:off x="8943754" y="1000312"/>
            <a:ext cx="3225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Decreto Estadual nº 48.449, de 04 de abril de 2023, que estabelece a Política de Gestão e Controle do Programa de Dados Abertos do Estado do Rio de Janeiro;</a:t>
            </a:r>
          </a:p>
        </p:txBody>
      </p:sp>
    </p:spTree>
    <p:extLst>
      <p:ext uri="{BB962C8B-B14F-4D97-AF65-F5344CB8AC3E}">
        <p14:creationId xmlns:p14="http://schemas.microsoft.com/office/powerpoint/2010/main" val="366966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694F37-F181-FE4B-2EC0-A57BF676A766}"/>
              </a:ext>
            </a:extLst>
          </p:cNvPr>
          <p:cNvSpPr txBox="1"/>
          <p:nvPr/>
        </p:nvSpPr>
        <p:spPr>
          <a:xfrm>
            <a:off x="4842864" y="294200"/>
            <a:ext cx="6746622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i="1" dirty="0"/>
              <a:t>(...) Além disso, a atuação do Ministério do Meio Ambiente e Mudança do Clima como  ente catalisador da transparência também em nível estadual de forma alguma viola a  cláusula pétrea da Federação, pois esta atuação deve se dar sobretudo para </a:t>
            </a:r>
            <a:r>
              <a:rPr lang="pt-BR" sz="1700" b="1" i="1" u="sng" dirty="0"/>
              <a:t>oferecer  apoio técnico e facilitar a transparência ativa dos Estados-membros e do Distrito Federal,  aos quais, ademais, também se aplicam os já referidos princípios constitucionais da publicidade e da eficiência</a:t>
            </a:r>
            <a:r>
              <a:rPr lang="pt-BR" sz="1700" i="1" dirty="0"/>
              <a:t>. Idealmente, o </a:t>
            </a:r>
            <a:r>
              <a:rPr lang="pt-BR" sz="1700" b="1" i="1" u="sng" dirty="0"/>
              <a:t>tema da transparência de dados ambientais  pode e deve ser tratado por Resolução do Conselho Nacional do Meio Ambiente  (CONAMA</a:t>
            </a:r>
            <a:r>
              <a:rPr lang="pt-BR" sz="1700" i="1" dirty="0"/>
              <a:t>), que tem </a:t>
            </a:r>
            <a:r>
              <a:rPr lang="pt-BR" sz="1700" b="1" i="1" u="sng" dirty="0"/>
              <a:t>competências normativas em âmbito nacional</a:t>
            </a:r>
            <a:r>
              <a:rPr lang="pt-BR" sz="1700" i="1" dirty="0"/>
              <a:t>, ou seja, abrangendo as esferas federal, estadual, municipal e distrital, sugerindo-se que o Ministério do Meio Ambiente e Mudança do Clima proponha norma nesse sentido.</a:t>
            </a:r>
          </a:p>
          <a:p>
            <a:pPr algn="just"/>
            <a:endParaRPr lang="pt-BR" i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A74E26-0619-FCFA-48CB-7584087B68C9}"/>
              </a:ext>
            </a:extLst>
          </p:cNvPr>
          <p:cNvSpPr txBox="1"/>
          <p:nvPr/>
        </p:nvSpPr>
        <p:spPr>
          <a:xfrm>
            <a:off x="4842865" y="5640470"/>
            <a:ext cx="6916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https://oglobo.globo.com/google/amp/blogs/capital/post/2024/08/movimento-propoe-padronizar-regulacao-para-restringir-acesso-a-capital-por-empresas-que-causam-danos-ambientais.ghtml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A22679-97CF-160E-F0D8-BDAFD14E1170}"/>
              </a:ext>
            </a:extLst>
          </p:cNvPr>
          <p:cNvSpPr txBox="1"/>
          <p:nvPr/>
        </p:nvSpPr>
        <p:spPr>
          <a:xfrm>
            <a:off x="4842863" y="4251211"/>
            <a:ext cx="666156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700" b="0" i="1" dirty="0">
                <a:effectLst/>
                <a:latin typeface="opensans"/>
              </a:rPr>
              <a:t>O documento pede ainda a criação de uma </a:t>
            </a:r>
            <a:r>
              <a:rPr lang="pt-BR" sz="1700" b="1" i="1" u="sng" dirty="0">
                <a:effectLst/>
                <a:latin typeface="opensans"/>
              </a:rPr>
              <a:t>resolução do Conselho Nacional do Meio Ambiente (CONAMA) sobre transparência online de dados de natureza ambiental </a:t>
            </a:r>
            <a:r>
              <a:rPr lang="pt-BR" sz="1700" b="0" i="1" dirty="0">
                <a:effectLst/>
                <a:latin typeface="opensans"/>
              </a:rPr>
              <a:t>para uso do setor financeiro e outras partes interessadas.</a:t>
            </a:r>
            <a:endParaRPr lang="pt-BR" sz="1700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E5648F-ECBB-993F-4309-3121E78B2BEE}"/>
              </a:ext>
            </a:extLst>
          </p:cNvPr>
          <p:cNvSpPr txBox="1"/>
          <p:nvPr/>
        </p:nvSpPr>
        <p:spPr>
          <a:xfrm>
            <a:off x="199358" y="294200"/>
            <a:ext cx="427694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Proposta de Decreto Federal em matéria de gestão de riscos socioambientais e </a:t>
            </a:r>
          </a:p>
          <a:p>
            <a:pPr algn="just"/>
            <a:r>
              <a:rPr lang="pt-BR" sz="1600" dirty="0"/>
              <a:t>sugestão de Resolução do Conselho Nacional do Meio Ambiente (CONAMA) sobre transparência de dados de natureza socioambiental para uso do setor financeiro e  outras partes interessadas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998D459-7EDF-2ABD-0376-E2EA8E7D8F3C}"/>
              </a:ext>
            </a:extLst>
          </p:cNvPr>
          <p:cNvCxnSpPr>
            <a:cxnSpLocks/>
          </p:cNvCxnSpPr>
          <p:nvPr/>
        </p:nvCxnSpPr>
        <p:spPr>
          <a:xfrm>
            <a:off x="4752753" y="294200"/>
            <a:ext cx="0" cy="6202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m 1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87D1C24-DEDC-06A1-CA38-B4A5DD0CE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8" y="2110083"/>
            <a:ext cx="4159985" cy="2588312"/>
          </a:xfrm>
          <a:prstGeom prst="rect">
            <a:avLst/>
          </a:prstGeom>
        </p:spPr>
      </p:pic>
      <p:pic>
        <p:nvPicPr>
          <p:cNvPr id="16" name="Imagem 15" descr="Logotipo&#10;&#10;Descrição gerada automaticamente com confiança baixa">
            <a:extLst>
              <a:ext uri="{FF2B5EF4-FFF2-40B4-BE49-F238E27FC236}">
                <a16:creationId xmlns:a16="http://schemas.microsoft.com/office/drawing/2014/main" id="{A29E73C1-ADC8-DC15-0AE1-6500B1D8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" y="4851376"/>
            <a:ext cx="4048079" cy="18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0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F2464D-97A4-2DA4-8C3A-3D00FD1F1058}"/>
              </a:ext>
            </a:extLst>
          </p:cNvPr>
          <p:cNvSpPr txBox="1"/>
          <p:nvPr/>
        </p:nvSpPr>
        <p:spPr>
          <a:xfrm>
            <a:off x="148856" y="177185"/>
            <a:ext cx="545450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i="0" dirty="0">
                <a:effectLst/>
              </a:rPr>
              <a:t>2. Como um dos instrumentos medulares do sistema de prevenção de riscos e danos ao patrimônio natural e cultural, </a:t>
            </a:r>
            <a:r>
              <a:rPr lang="pt-BR" b="1" i="0" u="sng" dirty="0">
                <a:effectLst/>
              </a:rPr>
              <a:t>o licenciamento ambiental - sempre inarredável, prévio e transparente - não é opção, caridade ou veleidade administrativas. Por isso, precisa seguir, à risca e com especial zelo, os predicados procedimentais e substantivos vinculantes, estatuídos na legislação - Constituição, leis, decretos e resoluções do CONAMA</a:t>
            </a:r>
            <a:r>
              <a:rPr lang="pt-BR" i="0" dirty="0">
                <a:effectLst/>
              </a:rPr>
              <a:t> e dos CONSEMAS -, negada ao Estado e aos particulares a prerrogativa de, a pretexto de eventuais benefícios financeiros ou mesmo sociais imediatos, flexibilizarem competências e exigências prescritas. Incumprimento normativo que, em si mesmo e automaticamente, ameaça o calibre da salvaguarda administrativa do meio ambiente, bem jurídico de máxima custódia, decorrência de seu feitio coletivo, infungível e transgeracional. </a:t>
            </a:r>
            <a:r>
              <a:rPr lang="pt-BR" i="0" dirty="0" err="1">
                <a:effectLst/>
              </a:rPr>
              <a:t>AgInt</a:t>
            </a:r>
            <a:r>
              <a:rPr lang="pt-BR" i="0" dirty="0">
                <a:effectLst/>
              </a:rPr>
              <a:t> na SLS 2940 / SP</a:t>
            </a:r>
            <a:br>
              <a:rPr lang="pt-BR" dirty="0"/>
            </a:br>
            <a:r>
              <a:rPr lang="pt-BR" i="0" dirty="0">
                <a:effectLst/>
              </a:rPr>
              <a:t>AGRAVO INTERNO NA SUSPENSÃO DE LIMINAR E DE SENTENÇA</a:t>
            </a:r>
            <a:br>
              <a:rPr lang="pt-BR" dirty="0"/>
            </a:br>
            <a:r>
              <a:rPr lang="pt-BR" i="0" dirty="0">
                <a:effectLst/>
              </a:rPr>
              <a:t>2021/0147406-7 , DJE 20/09/2023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05ADF5-0ED3-C06C-FC97-A0DAB22FBE72}"/>
              </a:ext>
            </a:extLst>
          </p:cNvPr>
          <p:cNvSpPr txBox="1"/>
          <p:nvPr/>
        </p:nvSpPr>
        <p:spPr>
          <a:xfrm>
            <a:off x="5852340" y="472689"/>
            <a:ext cx="60977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0" dirty="0">
                <a:effectLst/>
              </a:rPr>
              <a:t>28. Nesse mesmo julgado, </a:t>
            </a:r>
            <a:r>
              <a:rPr lang="pt-BR" sz="1600" b="1" i="0" u="sng" dirty="0">
                <a:effectLst/>
              </a:rPr>
              <a:t>o STF adotou a orientação de que, por cuidar de matéria ambiental, o CONAMA detém amplos poderes normativos</a:t>
            </a:r>
            <a:r>
              <a:rPr lang="pt-BR" sz="1600" i="0" dirty="0">
                <a:effectLst/>
              </a:rPr>
              <a:t>, sendo-lhe outorgada inclusive a faculdade de estipular parâmetros de proteção mais rígidos que o próprio Código Florestal:</a:t>
            </a:r>
            <a:br>
              <a:rPr lang="pt-BR" sz="1600" dirty="0"/>
            </a:br>
            <a:r>
              <a:rPr lang="pt-BR" sz="1600" i="0" dirty="0">
                <a:effectLst/>
              </a:rPr>
              <a:t>"Ao fixar parâmetros mínimos de proteção de um direito fundamental, a Lei nº 12.651/2012 não impede que as autoridades administrativas ambientais, mediante avaliação técnica, prevejam critérios mais protetivos. O que não se pode é proteger de forma insuficiente ou sonegar completamente o dever de proteção</a:t>
            </a:r>
            <a:r>
              <a:rPr lang="pt-BR" sz="1600" b="1" i="0" u="sng" dirty="0">
                <a:effectLst/>
              </a:rPr>
              <a:t>. No modelo adotado pela Política Nacional do Meio Ambiente, estabelecidas pela legislação os parâmetros mínimos de proteção, às autoridades integrantes do SISNAMA, e notadamente ao CONAMA, compete, por expressa autorização legal (Lei nº 6.938/1981), a supressão de eventuais lacunas e a complementação da legislação de regência</a:t>
            </a:r>
            <a:r>
              <a:rPr lang="pt-BR" sz="1600" i="0" dirty="0">
                <a:effectLst/>
              </a:rPr>
              <a:t>, respeitados (i) o conteúdo material da proteção constitucional, (</a:t>
            </a:r>
            <a:r>
              <a:rPr lang="pt-BR" sz="1600" i="0" dirty="0" err="1">
                <a:effectLst/>
              </a:rPr>
              <a:t>ii</a:t>
            </a:r>
            <a:r>
              <a:rPr lang="pt-BR" sz="1600" i="0" dirty="0">
                <a:effectLst/>
              </a:rPr>
              <a:t>) os patamares mínimos de proteção previstos em lei, (</a:t>
            </a:r>
            <a:r>
              <a:rPr lang="pt-BR" sz="1600" i="0" dirty="0" err="1">
                <a:effectLst/>
              </a:rPr>
              <a:t>iii</a:t>
            </a:r>
            <a:r>
              <a:rPr lang="pt-BR" sz="1600" i="0" dirty="0">
                <a:effectLst/>
              </a:rPr>
              <a:t>) imperativos de ordem técnica, (</a:t>
            </a:r>
            <a:r>
              <a:rPr lang="pt-BR" sz="1600" i="0" dirty="0" err="1">
                <a:effectLst/>
              </a:rPr>
              <a:t>iv</a:t>
            </a:r>
            <a:r>
              <a:rPr lang="pt-BR" sz="1600" i="0" dirty="0">
                <a:effectLst/>
              </a:rPr>
              <a:t>) a vedação da proteção insuficiente e (v) o dever de levar em consideração as necessidades das presentes e futuras gerações</a:t>
            </a:r>
            <a:endParaRPr lang="pt-BR" sz="16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FD5050-6362-C344-17B7-415FF05563A8}"/>
              </a:ext>
            </a:extLst>
          </p:cNvPr>
          <p:cNvSpPr txBox="1"/>
          <p:nvPr/>
        </p:nvSpPr>
        <p:spPr>
          <a:xfrm>
            <a:off x="5852340" y="573566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i="0" dirty="0">
                <a:effectLst/>
              </a:rPr>
              <a:t>REsp 1814091 / SC, </a:t>
            </a:r>
            <a:r>
              <a:rPr lang="pt-BR" i="0" dirty="0" err="1">
                <a:effectLst/>
              </a:rPr>
              <a:t>DJe</a:t>
            </a:r>
            <a:r>
              <a:rPr lang="pt-BR" i="0" dirty="0">
                <a:effectLst/>
              </a:rPr>
              <a:t> 06/05/2024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42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56AA2C4-C391-916C-309D-67971A5194EA}"/>
              </a:ext>
            </a:extLst>
          </p:cNvPr>
          <p:cNvSpPr txBox="1"/>
          <p:nvPr/>
        </p:nvSpPr>
        <p:spPr>
          <a:xfrm>
            <a:off x="1690577" y="893135"/>
            <a:ext cx="86761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Reflexões: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1 - Competência comum e poder de polícia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2 - Complexidade de atos (licença, outorga, ASV, CAR e </a:t>
            </a:r>
            <a:r>
              <a:rPr lang="pt-BR" sz="2000" dirty="0" err="1"/>
              <a:t>etc</a:t>
            </a:r>
            <a:r>
              <a:rPr lang="pt-BR" sz="2000" dirty="0"/>
              <a:t>)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3 - Sinais de alerta quanto a possível judicialização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4 - Transparência, celeridade, cooperação, eficiência e segurança jurídica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5 – Poder Judiciário e CNJ; Ministério Público e CNMP  </a:t>
            </a:r>
          </a:p>
        </p:txBody>
      </p:sp>
    </p:spTree>
    <p:extLst>
      <p:ext uri="{BB962C8B-B14F-4D97-AF65-F5344CB8AC3E}">
        <p14:creationId xmlns:p14="http://schemas.microsoft.com/office/powerpoint/2010/main" val="9088914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1281</Words>
  <Application>Microsoft Office PowerPoint</Application>
  <PresentationFormat>Widescreen</PresentationFormat>
  <Paragraphs>54</Paragraphs>
  <Slides>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opensans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J. Alexandre maximino</dc:creator>
  <cp:lastModifiedBy>J. Alexandre maximino</cp:lastModifiedBy>
  <cp:revision>6</cp:revision>
  <dcterms:created xsi:type="dcterms:W3CDTF">2024-09-01T22:26:08Z</dcterms:created>
  <dcterms:modified xsi:type="dcterms:W3CDTF">2024-09-02T11:52:26Z</dcterms:modified>
</cp:coreProperties>
</file>