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48" r:id="rId4"/>
  </p:sldMasterIdLst>
  <p:notesMasterIdLst>
    <p:notesMasterId r:id="rId15"/>
  </p:notesMasterIdLst>
  <p:sldIdLst>
    <p:sldId id="4256" r:id="rId5"/>
    <p:sldId id="4189" r:id="rId6"/>
    <p:sldId id="4241" r:id="rId7"/>
    <p:sldId id="4262" r:id="rId8"/>
    <p:sldId id="4261" r:id="rId9"/>
    <p:sldId id="4242" r:id="rId10"/>
    <p:sldId id="4263" r:id="rId11"/>
    <p:sldId id="4249" r:id="rId12"/>
    <p:sldId id="4251" r:id="rId13"/>
    <p:sldId id="426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77B706E-F948-D74D-A966-02DE05ECCA2F}" name="Associação SIS" initials="AS" userId="9172af7691c491fc"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uciane Moessa de Souza" initials="LMdS" lastIdx="1" clrIdx="0">
    <p:extLst>
      <p:ext uri="{19B8F6BF-5375-455C-9EA6-DF929625EA0E}">
        <p15:presenceInfo xmlns:p15="http://schemas.microsoft.com/office/powerpoint/2012/main" userId="Luciane Moessa de Souza" providerId="None"/>
      </p:ext>
    </p:extLst>
  </p:cmAuthor>
  <p:cmAuthor id="2" name="Luciane Moessa de Souza" initials="LMdS [2]" lastIdx="3" clrIdx="1">
    <p:extLst>
      <p:ext uri="{19B8F6BF-5375-455C-9EA6-DF929625EA0E}">
        <p15:presenceInfo xmlns:p15="http://schemas.microsoft.com/office/powerpoint/2012/main" userId="0bd19d0f3f74c0be" providerId="Windows Live"/>
      </p:ext>
    </p:extLst>
  </p:cmAuthor>
  <p:cmAuthor id="3" name="Associação SIS" initials="AS" lastIdx="1" clrIdx="2">
    <p:extLst>
      <p:ext uri="{19B8F6BF-5375-455C-9EA6-DF929625EA0E}">
        <p15:presenceInfo xmlns:p15="http://schemas.microsoft.com/office/powerpoint/2012/main" userId="9172af7691c491f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553"/>
    <a:srgbClr val="A1CB46"/>
    <a:srgbClr val="54A021"/>
    <a:srgbClr val="90C226"/>
    <a:srgbClr val="E6B91E"/>
    <a:srgbClr val="E8C034"/>
    <a:srgbClr val="9BC83B"/>
    <a:srgbClr val="65A937"/>
    <a:srgbClr val="C516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52" autoAdjust="0"/>
    <p:restoredTop sz="92993" autoAdjust="0"/>
  </p:normalViewPr>
  <p:slideViewPr>
    <p:cSldViewPr snapToGrid="0">
      <p:cViewPr varScale="1">
        <p:scale>
          <a:sx n="110" d="100"/>
          <a:sy n="110" d="100"/>
        </p:scale>
        <p:origin x="5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D31D89-8F7B-42B4-9DBF-CAB3B0C7E2BE}" type="datetimeFigureOut">
              <a:rPr lang="en-US" smtClean="0"/>
              <a:t>5/5/26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F19D36-1495-4373-9676-6CF47187961F}" type="slidenum">
              <a:rPr lang="en-US" smtClean="0"/>
              <a:t>‹nº›</a:t>
            </a:fld>
            <a:endParaRPr lang="en-US"/>
          </a:p>
        </p:txBody>
      </p:sp>
    </p:spTree>
    <p:extLst>
      <p:ext uri="{BB962C8B-B14F-4D97-AF65-F5344CB8AC3E}">
        <p14:creationId xmlns:p14="http://schemas.microsoft.com/office/powerpoint/2010/main" val="2003428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F19D36-1495-4373-9676-6CF47187961F}" type="slidenum">
              <a:rPr lang="en-US" smtClean="0"/>
              <a:t>2</a:t>
            </a:fld>
            <a:endParaRPr lang="en-US"/>
          </a:p>
        </p:txBody>
      </p:sp>
    </p:spTree>
    <p:extLst>
      <p:ext uri="{BB962C8B-B14F-4D97-AF65-F5344CB8AC3E}">
        <p14:creationId xmlns:p14="http://schemas.microsoft.com/office/powerpoint/2010/main" val="290101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D1F1B-320E-7812-4D5F-06AE82DD3C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0CE76A-DD6A-98CA-42AD-B1235FE5F5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DC9AFD-9001-0443-01E1-DD976689FC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B7DA4F-A0A6-7490-24C3-35572533DEF7}"/>
              </a:ext>
            </a:extLst>
          </p:cNvPr>
          <p:cNvSpPr>
            <a:spLocks noGrp="1"/>
          </p:cNvSpPr>
          <p:nvPr>
            <p:ph type="sldNum" sz="quarter" idx="5"/>
          </p:nvPr>
        </p:nvSpPr>
        <p:spPr/>
        <p:txBody>
          <a:bodyPr/>
          <a:lstStyle/>
          <a:p>
            <a:fld id="{4FF19D36-1495-4373-9676-6CF47187961F}" type="slidenum">
              <a:rPr lang="en-US" smtClean="0"/>
              <a:t>3</a:t>
            </a:fld>
            <a:endParaRPr lang="en-US"/>
          </a:p>
        </p:txBody>
      </p:sp>
    </p:spTree>
    <p:extLst>
      <p:ext uri="{BB962C8B-B14F-4D97-AF65-F5344CB8AC3E}">
        <p14:creationId xmlns:p14="http://schemas.microsoft.com/office/powerpoint/2010/main" val="246089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EFE63-FD9F-3491-D108-D4E6AD9126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79AE44-989C-DB94-21C8-4B23052966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91E969-86A4-31BF-5CCC-AEE53076FD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923210-8453-156E-92A4-A687CDF8E3E7}"/>
              </a:ext>
            </a:extLst>
          </p:cNvPr>
          <p:cNvSpPr>
            <a:spLocks noGrp="1"/>
          </p:cNvSpPr>
          <p:nvPr>
            <p:ph type="sldNum" sz="quarter" idx="5"/>
          </p:nvPr>
        </p:nvSpPr>
        <p:spPr/>
        <p:txBody>
          <a:bodyPr/>
          <a:lstStyle/>
          <a:p>
            <a:fld id="{4FF19D36-1495-4373-9676-6CF47187961F}" type="slidenum">
              <a:rPr lang="en-US" smtClean="0"/>
              <a:t>5</a:t>
            </a:fld>
            <a:endParaRPr lang="en-US"/>
          </a:p>
        </p:txBody>
      </p:sp>
    </p:spTree>
    <p:extLst>
      <p:ext uri="{BB962C8B-B14F-4D97-AF65-F5344CB8AC3E}">
        <p14:creationId xmlns:p14="http://schemas.microsoft.com/office/powerpoint/2010/main" val="3268511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8BB0A-E400-11B8-51FA-41B2A54542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146C3D-A3A7-6FE0-56C4-11E61CA595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A33308-7C2B-4947-D17A-5E6F0C0ED9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0E7614-B6ED-23AD-C88B-E83D7D8745EA}"/>
              </a:ext>
            </a:extLst>
          </p:cNvPr>
          <p:cNvSpPr>
            <a:spLocks noGrp="1"/>
          </p:cNvSpPr>
          <p:nvPr>
            <p:ph type="sldNum" sz="quarter" idx="5"/>
          </p:nvPr>
        </p:nvSpPr>
        <p:spPr/>
        <p:txBody>
          <a:bodyPr/>
          <a:lstStyle/>
          <a:p>
            <a:fld id="{4FF19D36-1495-4373-9676-6CF47187961F}" type="slidenum">
              <a:rPr lang="en-US" smtClean="0"/>
              <a:t>6</a:t>
            </a:fld>
            <a:endParaRPr lang="en-US"/>
          </a:p>
        </p:txBody>
      </p:sp>
    </p:spTree>
    <p:extLst>
      <p:ext uri="{BB962C8B-B14F-4D97-AF65-F5344CB8AC3E}">
        <p14:creationId xmlns:p14="http://schemas.microsoft.com/office/powerpoint/2010/main" val="3094967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DB4C0-0964-1EBF-5375-3CB8CDCCD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87BDCB-8F7A-9CE7-6EF9-AC7C97FCE6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BD0C88-BCE1-E86A-E2F1-8276993E9D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C3F726-FE9A-7EBA-91C2-B08F7E88B021}"/>
              </a:ext>
            </a:extLst>
          </p:cNvPr>
          <p:cNvSpPr>
            <a:spLocks noGrp="1"/>
          </p:cNvSpPr>
          <p:nvPr>
            <p:ph type="sldNum" sz="quarter" idx="5"/>
          </p:nvPr>
        </p:nvSpPr>
        <p:spPr/>
        <p:txBody>
          <a:bodyPr/>
          <a:lstStyle/>
          <a:p>
            <a:fld id="{4FF19D36-1495-4373-9676-6CF47187961F}" type="slidenum">
              <a:rPr lang="en-US" smtClean="0"/>
              <a:t>7</a:t>
            </a:fld>
            <a:endParaRPr lang="en-US"/>
          </a:p>
        </p:txBody>
      </p:sp>
    </p:spTree>
    <p:extLst>
      <p:ext uri="{BB962C8B-B14F-4D97-AF65-F5344CB8AC3E}">
        <p14:creationId xmlns:p14="http://schemas.microsoft.com/office/powerpoint/2010/main" val="4077793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20CF4-980A-40FD-E002-D2738FD0F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0B21AA-B655-C151-7E94-D0834004B7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30E41F-0F22-03D6-74C8-BD3F259995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A59F91-1443-25EF-8850-2CBC5B7ADCC2}"/>
              </a:ext>
            </a:extLst>
          </p:cNvPr>
          <p:cNvSpPr>
            <a:spLocks noGrp="1"/>
          </p:cNvSpPr>
          <p:nvPr>
            <p:ph type="sldNum" sz="quarter" idx="5"/>
          </p:nvPr>
        </p:nvSpPr>
        <p:spPr/>
        <p:txBody>
          <a:bodyPr/>
          <a:lstStyle/>
          <a:p>
            <a:fld id="{4FF19D36-1495-4373-9676-6CF47187961F}" type="slidenum">
              <a:rPr lang="en-US" smtClean="0"/>
              <a:t>8</a:t>
            </a:fld>
            <a:endParaRPr lang="en-US"/>
          </a:p>
        </p:txBody>
      </p:sp>
    </p:spTree>
    <p:extLst>
      <p:ext uri="{BB962C8B-B14F-4D97-AF65-F5344CB8AC3E}">
        <p14:creationId xmlns:p14="http://schemas.microsoft.com/office/powerpoint/2010/main" val="1910341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EF37F-64CE-4F3D-881E-4A57AD0B5D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6CB701-B085-AFF5-A375-4C38728894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6EAC0F-08A8-7161-ACF5-41FB7DA2B1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5CF522-1D46-4E49-FC35-5ABC4606CB00}"/>
              </a:ext>
            </a:extLst>
          </p:cNvPr>
          <p:cNvSpPr>
            <a:spLocks noGrp="1"/>
          </p:cNvSpPr>
          <p:nvPr>
            <p:ph type="sldNum" sz="quarter" idx="5"/>
          </p:nvPr>
        </p:nvSpPr>
        <p:spPr/>
        <p:txBody>
          <a:bodyPr/>
          <a:lstStyle/>
          <a:p>
            <a:fld id="{4FF19D36-1495-4373-9676-6CF47187961F}" type="slidenum">
              <a:rPr lang="en-US" smtClean="0"/>
              <a:t>9</a:t>
            </a:fld>
            <a:endParaRPr lang="en-US"/>
          </a:p>
        </p:txBody>
      </p:sp>
    </p:spTree>
    <p:extLst>
      <p:ext uri="{BB962C8B-B14F-4D97-AF65-F5344CB8AC3E}">
        <p14:creationId xmlns:p14="http://schemas.microsoft.com/office/powerpoint/2010/main" val="33344705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BR"/>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BR"/>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BR"/>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BR"/>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BR"/>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BR"/>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BR"/>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B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pic>
        <p:nvPicPr>
          <p:cNvPr id="8" name="Imagem 6">
            <a:extLst>
              <a:ext uri="{FF2B5EF4-FFF2-40B4-BE49-F238E27FC236}">
                <a16:creationId xmlns:a16="http://schemas.microsoft.com/office/drawing/2014/main" id="{212F9520-3863-062B-311D-413DC35C7340}"/>
              </a:ext>
            </a:extLst>
          </p:cNvPr>
          <p:cNvPicPr>
            <a:picLocks noChangeAspect="1"/>
          </p:cNvPicPr>
          <p:nvPr userDrawn="1"/>
        </p:nvPicPr>
        <p:blipFill>
          <a:blip r:embed="rId2"/>
          <a:stretch>
            <a:fillRect/>
          </a:stretch>
        </p:blipFill>
        <p:spPr>
          <a:xfrm>
            <a:off x="10048219" y="5529944"/>
            <a:ext cx="2136877" cy="13240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pic>
        <p:nvPicPr>
          <p:cNvPr id="7" name="Imagem 6">
            <a:extLst>
              <a:ext uri="{FF2B5EF4-FFF2-40B4-BE49-F238E27FC236}">
                <a16:creationId xmlns:a16="http://schemas.microsoft.com/office/drawing/2014/main" id="{5E3148B5-D2D6-616A-9EA2-902169B8F47B}"/>
              </a:ext>
            </a:extLst>
          </p:cNvPr>
          <p:cNvPicPr>
            <a:picLocks noChangeAspect="1"/>
          </p:cNvPicPr>
          <p:nvPr userDrawn="1"/>
        </p:nvPicPr>
        <p:blipFill>
          <a:blip r:embed="rId2"/>
          <a:stretch>
            <a:fillRect/>
          </a:stretch>
        </p:blipFill>
        <p:spPr>
          <a:xfrm>
            <a:off x="10048219" y="5529944"/>
            <a:ext cx="2136877" cy="13240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pic>
        <p:nvPicPr>
          <p:cNvPr id="7" name="Imagem 6">
            <a:extLst>
              <a:ext uri="{FF2B5EF4-FFF2-40B4-BE49-F238E27FC236}">
                <a16:creationId xmlns:a16="http://schemas.microsoft.com/office/drawing/2014/main" id="{257B5B33-43E6-A87A-A674-F30825F393D3}"/>
              </a:ext>
            </a:extLst>
          </p:cNvPr>
          <p:cNvPicPr>
            <a:picLocks noChangeAspect="1"/>
          </p:cNvPicPr>
          <p:nvPr userDrawn="1"/>
        </p:nvPicPr>
        <p:blipFill>
          <a:blip r:embed="rId2"/>
          <a:stretch>
            <a:fillRect/>
          </a:stretch>
        </p:blipFill>
        <p:spPr>
          <a:xfrm>
            <a:off x="10048219" y="5529944"/>
            <a:ext cx="2136877" cy="13240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pic>
        <p:nvPicPr>
          <p:cNvPr id="7" name="Imagem 6">
            <a:extLst>
              <a:ext uri="{FF2B5EF4-FFF2-40B4-BE49-F238E27FC236}">
                <a16:creationId xmlns:a16="http://schemas.microsoft.com/office/drawing/2014/main" id="{47BEF957-D1DB-1A40-73FA-5424111F3C9E}"/>
              </a:ext>
            </a:extLst>
          </p:cNvPr>
          <p:cNvPicPr>
            <a:picLocks noChangeAspect="1"/>
          </p:cNvPicPr>
          <p:nvPr userDrawn="1"/>
        </p:nvPicPr>
        <p:blipFill>
          <a:blip r:embed="rId2"/>
          <a:stretch>
            <a:fillRect/>
          </a:stretch>
        </p:blipFill>
        <p:spPr>
          <a:xfrm>
            <a:off x="10048219" y="5529944"/>
            <a:ext cx="2136877" cy="13240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2A54C80-263E-416B-A8E0-580EDEADCBDC}" type="datetimeFigureOut">
              <a:rPr lang="en-US" dirty="0"/>
              <a:t>5/5/26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5/5/26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5/5/26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pic>
        <p:nvPicPr>
          <p:cNvPr id="8" name="Imagem 6">
            <a:extLst>
              <a:ext uri="{FF2B5EF4-FFF2-40B4-BE49-F238E27FC236}">
                <a16:creationId xmlns:a16="http://schemas.microsoft.com/office/drawing/2014/main" id="{2F276391-C865-C4F2-1CCD-EF9B7253AD1D}"/>
              </a:ext>
            </a:extLst>
          </p:cNvPr>
          <p:cNvPicPr>
            <a:picLocks noChangeAspect="1"/>
          </p:cNvPicPr>
          <p:nvPr userDrawn="1"/>
        </p:nvPicPr>
        <p:blipFill>
          <a:blip r:embed="rId18"/>
          <a:stretch>
            <a:fillRect/>
          </a:stretch>
        </p:blipFill>
        <p:spPr>
          <a:xfrm>
            <a:off x="10048219" y="5529944"/>
            <a:ext cx="2136877" cy="13240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is.org.br/questionarios-setoriai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53D7A3-D123-07A4-5BFB-13F7A9960002}"/>
              </a:ext>
            </a:extLst>
          </p:cNvPr>
          <p:cNvSpPr>
            <a:spLocks noGrp="1"/>
          </p:cNvSpPr>
          <p:nvPr>
            <p:ph type="ctrTitle"/>
          </p:nvPr>
        </p:nvSpPr>
        <p:spPr>
          <a:xfrm>
            <a:off x="1526649" y="266369"/>
            <a:ext cx="7702427" cy="5076908"/>
          </a:xfrm>
        </p:spPr>
        <p:txBody>
          <a:bodyPr/>
          <a:lstStyle/>
          <a:p>
            <a:r>
              <a:rPr lang="pt-BR" sz="3600" dirty="0"/>
              <a:t>Ferramentas para Avaliação de Riscos e Oportunidades </a:t>
            </a:r>
            <a:br>
              <a:rPr lang="pt-BR" sz="3600" dirty="0"/>
            </a:br>
            <a:r>
              <a:rPr lang="pt-BR" sz="3600" dirty="0"/>
              <a:t>Climáticas e Socioambientais </a:t>
            </a:r>
            <a:br>
              <a:rPr lang="pt-BR" sz="3600" dirty="0"/>
            </a:br>
            <a:r>
              <a:rPr lang="pt-BR" sz="3600" dirty="0"/>
              <a:t>nos setores de Destinação de Resíduos e Bioenergia</a:t>
            </a:r>
            <a:br>
              <a:rPr lang="pt-BR" sz="3600" dirty="0"/>
            </a:br>
            <a:br>
              <a:rPr lang="pt-BR" sz="3600" dirty="0"/>
            </a:br>
            <a:br>
              <a:rPr lang="pt-BR" sz="3600" dirty="0"/>
            </a:br>
            <a:r>
              <a:rPr lang="pt-BR" sz="4000" b="1" dirty="0"/>
              <a:t>18º. BIS</a:t>
            </a:r>
            <a:br>
              <a:rPr lang="pt-BR" sz="4000" b="1" dirty="0"/>
            </a:br>
            <a:br>
              <a:rPr lang="pt-BR" sz="800" b="1" dirty="0"/>
            </a:br>
            <a:r>
              <a:rPr lang="pt-BR" sz="3600" dirty="0"/>
              <a:t>                                  </a:t>
            </a:r>
            <a:endParaRPr lang="it-IT" sz="3600" dirty="0"/>
          </a:p>
        </p:txBody>
      </p:sp>
      <p:sp>
        <p:nvSpPr>
          <p:cNvPr id="3" name="Sottotitolo 2">
            <a:extLst>
              <a:ext uri="{FF2B5EF4-FFF2-40B4-BE49-F238E27FC236}">
                <a16:creationId xmlns:a16="http://schemas.microsoft.com/office/drawing/2014/main" id="{336D4EDA-713B-B01F-9998-1E12F1C20F0D}"/>
              </a:ext>
            </a:extLst>
          </p:cNvPr>
          <p:cNvSpPr>
            <a:spLocks noGrp="1"/>
          </p:cNvSpPr>
          <p:nvPr>
            <p:ph type="subTitle" idx="1"/>
          </p:nvPr>
        </p:nvSpPr>
        <p:spPr>
          <a:xfrm>
            <a:off x="4301656" y="5271715"/>
            <a:ext cx="4405021" cy="1319916"/>
          </a:xfrm>
        </p:spPr>
        <p:txBody>
          <a:bodyPr>
            <a:noAutofit/>
          </a:bodyPr>
          <a:lstStyle/>
          <a:p>
            <a:r>
              <a:rPr lang="pt-BR" sz="2000" dirty="0"/>
              <a:t>Coordenadora técnica:</a:t>
            </a:r>
          </a:p>
          <a:p>
            <a:r>
              <a:rPr lang="it-IT" sz="2000" dirty="0">
                <a:solidFill>
                  <a:schemeClr val="tx1"/>
                </a:solidFill>
              </a:rPr>
              <a:t>Luciane </a:t>
            </a:r>
            <a:r>
              <a:rPr lang="it-IT" sz="2000" dirty="0" err="1">
                <a:solidFill>
                  <a:schemeClr val="tx1"/>
                </a:solidFill>
              </a:rPr>
              <a:t>Moessa</a:t>
            </a:r>
            <a:r>
              <a:rPr lang="it-IT" sz="2000" dirty="0">
                <a:solidFill>
                  <a:schemeClr val="tx1"/>
                </a:solidFill>
              </a:rPr>
              <a:t>, </a:t>
            </a:r>
            <a:r>
              <a:rPr lang="it-IT" sz="2000" dirty="0" err="1">
                <a:solidFill>
                  <a:schemeClr val="tx1"/>
                </a:solidFill>
              </a:rPr>
              <a:t>Ph.D</a:t>
            </a:r>
            <a:r>
              <a:rPr lang="it-IT" sz="2000" dirty="0">
                <a:solidFill>
                  <a:schemeClr val="tx1"/>
                </a:solidFill>
              </a:rPr>
              <a:t>. </a:t>
            </a:r>
          </a:p>
          <a:p>
            <a:r>
              <a:rPr lang="it-IT" sz="2000" dirty="0" err="1">
                <a:solidFill>
                  <a:schemeClr val="tx1"/>
                </a:solidFill>
              </a:rPr>
              <a:t>Diretora</a:t>
            </a:r>
            <a:r>
              <a:rPr lang="it-IT" sz="2000" dirty="0">
                <a:solidFill>
                  <a:schemeClr val="tx1"/>
                </a:solidFill>
              </a:rPr>
              <a:t> </a:t>
            </a:r>
            <a:r>
              <a:rPr lang="it-IT" sz="2000" dirty="0" err="1">
                <a:solidFill>
                  <a:schemeClr val="tx1"/>
                </a:solidFill>
              </a:rPr>
              <a:t>Executiva</a:t>
            </a:r>
            <a:r>
              <a:rPr lang="it-IT" sz="2000" dirty="0">
                <a:solidFill>
                  <a:schemeClr val="tx1"/>
                </a:solidFill>
              </a:rPr>
              <a:t> e </a:t>
            </a:r>
            <a:r>
              <a:rPr lang="it-IT" sz="2000" dirty="0" err="1">
                <a:solidFill>
                  <a:schemeClr val="tx1"/>
                </a:solidFill>
              </a:rPr>
              <a:t>Técnica</a:t>
            </a:r>
            <a:r>
              <a:rPr lang="it-IT" sz="2000" dirty="0">
                <a:solidFill>
                  <a:schemeClr val="tx1"/>
                </a:solidFill>
              </a:rPr>
              <a:t> da SIS</a:t>
            </a:r>
          </a:p>
        </p:txBody>
      </p:sp>
      <p:pic>
        <p:nvPicPr>
          <p:cNvPr id="8" name="Immagine 7">
            <a:extLst>
              <a:ext uri="{FF2B5EF4-FFF2-40B4-BE49-F238E27FC236}">
                <a16:creationId xmlns:a16="http://schemas.microsoft.com/office/drawing/2014/main" id="{776D4C24-584C-9622-1E21-0458A94FD981}"/>
              </a:ext>
            </a:extLst>
          </p:cNvPr>
          <p:cNvPicPr>
            <a:picLocks noChangeAspect="1"/>
          </p:cNvPicPr>
          <p:nvPr/>
        </p:nvPicPr>
        <p:blipFill>
          <a:blip r:embed="rId2"/>
          <a:stretch>
            <a:fillRect/>
          </a:stretch>
        </p:blipFill>
        <p:spPr>
          <a:xfrm>
            <a:off x="879634" y="2544417"/>
            <a:ext cx="2973535" cy="4122752"/>
          </a:xfrm>
          <a:prstGeom prst="rect">
            <a:avLst/>
          </a:prstGeom>
        </p:spPr>
      </p:pic>
    </p:spTree>
    <p:extLst>
      <p:ext uri="{BB962C8B-B14F-4D97-AF65-F5344CB8AC3E}">
        <p14:creationId xmlns:p14="http://schemas.microsoft.com/office/powerpoint/2010/main" val="2732490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72FA5C-E19B-3F82-1DB8-DA95736378CB}"/>
              </a:ext>
            </a:extLst>
          </p:cNvPr>
          <p:cNvSpPr>
            <a:spLocks noGrp="1"/>
          </p:cNvSpPr>
          <p:nvPr>
            <p:ph type="title"/>
          </p:nvPr>
        </p:nvSpPr>
        <p:spPr/>
        <p:txBody>
          <a:bodyPr/>
          <a:lstStyle/>
          <a:p>
            <a:r>
              <a:rPr lang="pt-BR" dirty="0"/>
              <a:t>Onde encontrar os questionários</a:t>
            </a:r>
            <a:endParaRPr lang="it-IT" dirty="0"/>
          </a:p>
        </p:txBody>
      </p:sp>
      <p:sp>
        <p:nvSpPr>
          <p:cNvPr id="3" name="Segnaposto contenuto 2">
            <a:extLst>
              <a:ext uri="{FF2B5EF4-FFF2-40B4-BE49-F238E27FC236}">
                <a16:creationId xmlns:a16="http://schemas.microsoft.com/office/drawing/2014/main" id="{EBF4E0DF-C959-9F1A-CF63-7D8516DCD2F1}"/>
              </a:ext>
            </a:extLst>
          </p:cNvPr>
          <p:cNvSpPr>
            <a:spLocks noGrp="1"/>
          </p:cNvSpPr>
          <p:nvPr>
            <p:ph idx="1"/>
          </p:nvPr>
        </p:nvSpPr>
        <p:spPr>
          <a:xfrm>
            <a:off x="355107" y="1633491"/>
            <a:ext cx="9599926" cy="4989251"/>
          </a:xfrm>
        </p:spPr>
        <p:txBody>
          <a:bodyPr>
            <a:normAutofit/>
          </a:bodyPr>
          <a:lstStyle/>
          <a:p>
            <a:pPr marL="0" indent="0">
              <a:buNone/>
            </a:pPr>
            <a:r>
              <a:rPr lang="it-IT" sz="3200" dirty="0">
                <a:hlinkClick r:id="rId2"/>
              </a:rPr>
              <a:t>https://sis.org.br/questionarios-setoriais/</a:t>
            </a:r>
            <a:endParaRPr lang="it-IT" sz="3200" dirty="0"/>
          </a:p>
          <a:p>
            <a:pPr marL="0" indent="0">
              <a:buNone/>
            </a:pPr>
            <a:endParaRPr lang="it-IT" dirty="0"/>
          </a:p>
          <a:p>
            <a:pPr marL="0" indent="0">
              <a:buNone/>
            </a:pPr>
            <a:r>
              <a:rPr lang="it-IT" sz="2400" dirty="0" err="1"/>
              <a:t>Próximos</a:t>
            </a:r>
            <a:r>
              <a:rPr lang="it-IT" sz="2400" dirty="0"/>
              <a:t> </a:t>
            </a:r>
            <a:r>
              <a:rPr lang="it-IT" sz="2400" dirty="0" err="1"/>
              <a:t>setores</a:t>
            </a:r>
            <a:r>
              <a:rPr lang="it-IT" sz="2400" dirty="0"/>
              <a:t>: </a:t>
            </a:r>
          </a:p>
          <a:p>
            <a:pPr>
              <a:buFontTx/>
              <a:buChar char="-"/>
            </a:pPr>
            <a:r>
              <a:rPr lang="it-IT" sz="2400" dirty="0"/>
              <a:t>Energia (</a:t>
            </a:r>
            <a:r>
              <a:rPr lang="it-IT" sz="2400" dirty="0" err="1"/>
              <a:t>eletricidade</a:t>
            </a:r>
            <a:r>
              <a:rPr lang="it-IT" sz="2400" dirty="0"/>
              <a:t> e </a:t>
            </a:r>
            <a:r>
              <a:rPr lang="it-IT" sz="2400" dirty="0" err="1"/>
              <a:t>combustíveis</a:t>
            </a:r>
            <a:r>
              <a:rPr lang="it-IT" sz="2400" dirty="0"/>
              <a:t>) – </a:t>
            </a:r>
            <a:r>
              <a:rPr lang="it-IT" sz="2400" dirty="0" err="1"/>
              <a:t>demais</a:t>
            </a:r>
            <a:r>
              <a:rPr lang="it-IT" sz="2400" dirty="0"/>
              <a:t> </a:t>
            </a:r>
            <a:r>
              <a:rPr lang="it-IT" sz="2400" dirty="0" err="1"/>
              <a:t>matrizes</a:t>
            </a:r>
            <a:r>
              <a:rPr lang="it-IT" sz="2400" dirty="0"/>
              <a:t> – 2°. semestre 2026</a:t>
            </a:r>
          </a:p>
          <a:p>
            <a:pPr>
              <a:buFontTx/>
              <a:buChar char="-"/>
            </a:pPr>
            <a:r>
              <a:rPr lang="it-IT" sz="2400" dirty="0" err="1"/>
              <a:t>Transportes</a:t>
            </a:r>
            <a:r>
              <a:rPr lang="it-IT" sz="2400" dirty="0"/>
              <a:t> </a:t>
            </a:r>
            <a:r>
              <a:rPr lang="it-IT" sz="2400" dirty="0" err="1"/>
              <a:t>terrestres</a:t>
            </a:r>
            <a:r>
              <a:rPr lang="it-IT" sz="2400" dirty="0"/>
              <a:t> + Pesca e </a:t>
            </a:r>
            <a:r>
              <a:rPr lang="it-IT" sz="2400" dirty="0" err="1"/>
              <a:t>Aquicultura</a:t>
            </a:r>
            <a:r>
              <a:rPr lang="it-IT" sz="2400" dirty="0"/>
              <a:t> – 2°. semestre 2026 </a:t>
            </a:r>
          </a:p>
          <a:p>
            <a:pPr>
              <a:buFontTx/>
              <a:buChar char="-"/>
            </a:pPr>
            <a:endParaRPr lang="it-IT" sz="2400" dirty="0"/>
          </a:p>
          <a:p>
            <a:pPr marL="0" indent="0">
              <a:buNone/>
            </a:pPr>
            <a:r>
              <a:rPr lang="it-IT" sz="2400" dirty="0" err="1"/>
              <a:t>Publicação</a:t>
            </a:r>
            <a:r>
              <a:rPr lang="it-IT" sz="2400" dirty="0"/>
              <a:t> </a:t>
            </a:r>
            <a:r>
              <a:rPr lang="it-IT" sz="2400" dirty="0" err="1"/>
              <a:t>das</a:t>
            </a:r>
            <a:r>
              <a:rPr lang="it-IT" sz="2400" dirty="0"/>
              <a:t> </a:t>
            </a:r>
            <a:r>
              <a:rPr lang="it-IT" sz="2400" dirty="0" err="1"/>
              <a:t>tabelas</a:t>
            </a:r>
            <a:r>
              <a:rPr lang="it-IT" sz="2400" dirty="0"/>
              <a:t> </a:t>
            </a:r>
            <a:r>
              <a:rPr lang="it-IT" sz="2400" dirty="0" err="1"/>
              <a:t>com</a:t>
            </a:r>
            <a:r>
              <a:rPr lang="it-IT" sz="2400" dirty="0"/>
              <a:t> </a:t>
            </a:r>
            <a:r>
              <a:rPr lang="it-IT" sz="2400" dirty="0" err="1"/>
              <a:t>indicação</a:t>
            </a:r>
            <a:r>
              <a:rPr lang="it-IT" sz="2400" dirty="0"/>
              <a:t> de </a:t>
            </a:r>
            <a:r>
              <a:rPr lang="it-IT" sz="2400" dirty="0" err="1"/>
              <a:t>padrões</a:t>
            </a:r>
            <a:r>
              <a:rPr lang="it-IT" sz="2400" dirty="0"/>
              <a:t> e </a:t>
            </a:r>
            <a:r>
              <a:rPr lang="it-IT" sz="2400" dirty="0" err="1"/>
              <a:t>Taxonomias</a:t>
            </a:r>
            <a:r>
              <a:rPr lang="it-IT" sz="2400" dirty="0"/>
              <a:t> onde cada </a:t>
            </a:r>
            <a:r>
              <a:rPr lang="it-IT" sz="2400" dirty="0" err="1"/>
              <a:t>indicador</a:t>
            </a:r>
            <a:r>
              <a:rPr lang="it-IT" sz="2400" dirty="0"/>
              <a:t> </a:t>
            </a:r>
            <a:r>
              <a:rPr lang="it-IT" sz="2400" dirty="0" err="1"/>
              <a:t>está</a:t>
            </a:r>
            <a:r>
              <a:rPr lang="it-IT" sz="2400" dirty="0"/>
              <a:t> previsto: 2°. semestre de 2026</a:t>
            </a:r>
          </a:p>
          <a:p>
            <a:pPr marL="0" indent="0">
              <a:buNone/>
            </a:pPr>
            <a:endParaRPr lang="it-IT" sz="2400" dirty="0"/>
          </a:p>
          <a:p>
            <a:pPr marL="0" indent="0">
              <a:buNone/>
            </a:pPr>
            <a:endParaRPr lang="it-IT" sz="2400" dirty="0"/>
          </a:p>
          <a:p>
            <a:pPr marL="0" indent="0">
              <a:buNone/>
            </a:pPr>
            <a:endParaRPr lang="it-IT" dirty="0"/>
          </a:p>
        </p:txBody>
      </p:sp>
    </p:spTree>
    <p:extLst>
      <p:ext uri="{BB962C8B-B14F-4D97-AF65-F5344CB8AC3E}">
        <p14:creationId xmlns:p14="http://schemas.microsoft.com/office/powerpoint/2010/main" val="1276848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A21CB-A008-2616-D254-E4C82C9BE17D}"/>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1490638F-D8C8-6B2D-A567-3881012D74DC}"/>
              </a:ext>
            </a:extLst>
          </p:cNvPr>
          <p:cNvSpPr txBox="1"/>
          <p:nvPr/>
        </p:nvSpPr>
        <p:spPr>
          <a:xfrm>
            <a:off x="143590" y="109423"/>
            <a:ext cx="9462688" cy="707886"/>
          </a:xfrm>
          <a:prstGeom prst="rect">
            <a:avLst/>
          </a:prstGeom>
          <a:noFill/>
        </p:spPr>
        <p:txBody>
          <a:bodyPr wrap="square">
            <a:spAutoFit/>
          </a:bodyPr>
          <a:lstStyle/>
          <a:p>
            <a:r>
              <a:rPr lang="pt-BR" sz="4000" dirty="0">
                <a:solidFill>
                  <a:srgbClr val="002060"/>
                </a:solidFill>
                <a:latin typeface="Calibri" panose="020F0502020204030204" pitchFamily="34" charset="0"/>
                <a:ea typeface="Calibri" panose="020F0502020204030204" pitchFamily="34" charset="0"/>
                <a:cs typeface="Calibri" panose="020F0502020204030204" pitchFamily="34" charset="0"/>
              </a:rPr>
              <a:t>	 Contexto e lacuna identificada</a:t>
            </a:r>
            <a:endParaRPr lang="en-GB"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2BCD67F2-582E-5016-0CB7-E3F835862F38}"/>
              </a:ext>
            </a:extLst>
          </p:cNvPr>
          <p:cNvCxnSpPr>
            <a:cxnSpLocks/>
          </p:cNvCxnSpPr>
          <p:nvPr/>
        </p:nvCxnSpPr>
        <p:spPr>
          <a:xfrm>
            <a:off x="0" y="892969"/>
            <a:ext cx="9606278" cy="9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5EBAB900-7D24-0E6A-FA51-D7542F89BE1D}"/>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1" name="TextBox 40">
            <a:extLst>
              <a:ext uri="{FF2B5EF4-FFF2-40B4-BE49-F238E27FC236}">
                <a16:creationId xmlns:a16="http://schemas.microsoft.com/office/drawing/2014/main" id="{08B2158E-7ED8-3EE1-F0CA-BC5E07293BC4}"/>
              </a:ext>
            </a:extLst>
          </p:cNvPr>
          <p:cNvSpPr txBox="1"/>
          <p:nvPr/>
        </p:nvSpPr>
        <p:spPr>
          <a:xfrm>
            <a:off x="307347" y="1010633"/>
            <a:ext cx="9626765" cy="3536802"/>
          </a:xfrm>
          <a:prstGeom prst="rect">
            <a:avLst/>
          </a:prstGeom>
          <a:noFill/>
        </p:spPr>
        <p:txBody>
          <a:bodyPr wrap="square">
            <a:spAutoFit/>
          </a:bodyPr>
          <a:lstStyle/>
          <a:p>
            <a:pPr marL="342900" indent="-342900" algn="just" defTabSz="544194">
              <a:lnSpc>
                <a:spcPct val="120000"/>
              </a:lnSpc>
              <a:spcAft>
                <a:spcPts val="600"/>
              </a:spcAft>
              <a:buFont typeface="Wingdings" panose="05000000000000000000" pitchFamily="2" charset="2"/>
              <a:buChar char="§"/>
            </a:pPr>
            <a:r>
              <a:rPr lang="pt-BR" sz="2000" dirty="0">
                <a:solidFill>
                  <a:srgbClr val="002060"/>
                </a:solidFill>
                <a:latin typeface="Trebuchet MS" panose="020B0603020202020204" pitchFamily="34" charset="0"/>
              </a:rPr>
              <a:t>Avaliar o desempenho socioambiental e climático exige considerar indicadores-chave por </a:t>
            </a:r>
            <a:r>
              <a:rPr lang="pt-BR" sz="2000" b="1" dirty="0">
                <a:solidFill>
                  <a:srgbClr val="002060"/>
                </a:solidFill>
                <a:latin typeface="Trebuchet MS" panose="020B0603020202020204" pitchFamily="34" charset="0"/>
              </a:rPr>
              <a:t>setor econômico</a:t>
            </a:r>
            <a:r>
              <a:rPr lang="pt-BR" sz="2000" dirty="0">
                <a:solidFill>
                  <a:srgbClr val="002060"/>
                </a:solidFill>
                <a:latin typeface="Trebuchet MS" panose="020B0603020202020204" pitchFamily="34" charset="0"/>
              </a:rPr>
              <a:t> e características dos </a:t>
            </a:r>
            <a:r>
              <a:rPr lang="pt-BR" sz="2000" b="1" dirty="0">
                <a:solidFill>
                  <a:srgbClr val="002060"/>
                </a:solidFill>
                <a:latin typeface="Trebuchet MS" panose="020B0603020202020204" pitchFamily="34" charset="0"/>
              </a:rPr>
              <a:t>locais das atividades</a:t>
            </a:r>
            <a:r>
              <a:rPr lang="pt-BR" sz="2000" dirty="0">
                <a:solidFill>
                  <a:srgbClr val="002060"/>
                </a:solidFill>
                <a:latin typeface="Trebuchet MS" panose="020B0603020202020204" pitchFamily="34" charset="0"/>
              </a:rPr>
              <a:t>, além de </a:t>
            </a:r>
            <a:r>
              <a:rPr lang="pt-BR" sz="2000" b="1" dirty="0">
                <a:solidFill>
                  <a:srgbClr val="002060"/>
                </a:solidFill>
                <a:latin typeface="Trebuchet MS" panose="020B0603020202020204" pitchFamily="34" charset="0"/>
              </a:rPr>
              <a:t>indicadores-chave transversais (para qualquer setor econômico).</a:t>
            </a:r>
          </a:p>
          <a:p>
            <a:pPr marL="342900" indent="-342900" algn="just" defTabSz="544194">
              <a:lnSpc>
                <a:spcPct val="120000"/>
              </a:lnSpc>
              <a:spcAft>
                <a:spcPts val="600"/>
              </a:spcAft>
              <a:buFont typeface="Wingdings" panose="05000000000000000000" pitchFamily="2" charset="2"/>
              <a:buChar char="§"/>
            </a:pPr>
            <a:r>
              <a:rPr lang="pt-BR" sz="2000" dirty="0">
                <a:solidFill>
                  <a:srgbClr val="002060"/>
                </a:solidFill>
                <a:latin typeface="Trebuchet MS" panose="020B0603020202020204" pitchFamily="34" charset="0"/>
              </a:rPr>
              <a:t>O setor financeiro brasileiro possui normas sobre gestão de riscos climáticos, mas ainda </a:t>
            </a:r>
            <a:r>
              <a:rPr lang="pt-BR" sz="2000" b="1" dirty="0">
                <a:solidFill>
                  <a:srgbClr val="002060"/>
                </a:solidFill>
                <a:latin typeface="Trebuchet MS" panose="020B0603020202020204" pitchFamily="34" charset="0"/>
              </a:rPr>
              <a:t>carece de critérios específicos por setor. </a:t>
            </a:r>
            <a:r>
              <a:rPr lang="pt-BR" sz="2000" dirty="0">
                <a:solidFill>
                  <a:srgbClr val="002060"/>
                </a:solidFill>
                <a:latin typeface="Trebuchet MS" panose="020B0603020202020204" pitchFamily="34" charset="0"/>
              </a:rPr>
              <a:t>As regulações financeiras (com exceção da Resolução CVM 193/2023, com base nos padrões IFRS S2, para clima) não definem indicadores</a:t>
            </a:r>
            <a:r>
              <a:rPr lang="pt-BR" sz="2000" b="1" dirty="0">
                <a:solidFill>
                  <a:srgbClr val="002060"/>
                </a:solidFill>
                <a:latin typeface="Trebuchet MS" panose="020B0603020202020204" pitchFamily="34" charset="0"/>
              </a:rPr>
              <a:t> setoriais</a:t>
            </a:r>
            <a:r>
              <a:rPr lang="pt-BR" sz="2000" dirty="0">
                <a:solidFill>
                  <a:srgbClr val="002060"/>
                </a:solidFill>
                <a:latin typeface="Trebuchet MS" panose="020B0603020202020204" pitchFamily="34" charset="0"/>
              </a:rPr>
              <a:t>.</a:t>
            </a:r>
          </a:p>
          <a:p>
            <a:pPr marL="342900" indent="-342900" algn="just" defTabSz="544194">
              <a:lnSpc>
                <a:spcPct val="120000"/>
              </a:lnSpc>
              <a:spcAft>
                <a:spcPts val="600"/>
              </a:spcAft>
              <a:buFont typeface="Wingdings" panose="05000000000000000000" pitchFamily="2" charset="2"/>
              <a:buChar char="§"/>
            </a:pPr>
            <a:r>
              <a:rPr lang="pt-BR" sz="2000" dirty="0">
                <a:solidFill>
                  <a:srgbClr val="002060"/>
                </a:solidFill>
                <a:latin typeface="Trebuchet MS" panose="020B0603020202020204" pitchFamily="34" charset="0"/>
              </a:rPr>
              <a:t>Esta publicação busca </a:t>
            </a:r>
            <a:r>
              <a:rPr lang="pt-BR" sz="2000" b="1" dirty="0">
                <a:solidFill>
                  <a:srgbClr val="002060"/>
                </a:solidFill>
                <a:latin typeface="Trebuchet MS" panose="020B0603020202020204" pitchFamily="34" charset="0"/>
              </a:rPr>
              <a:t>suprir essa lacuna </a:t>
            </a:r>
            <a:r>
              <a:rPr lang="pt-BR" sz="2000" dirty="0">
                <a:solidFill>
                  <a:srgbClr val="002060"/>
                </a:solidFill>
                <a:latin typeface="Trebuchet MS" panose="020B0603020202020204" pitchFamily="34" charset="0"/>
              </a:rPr>
              <a:t>para os setores de Destinação de Resíduos e de Bioenergia.</a:t>
            </a:r>
          </a:p>
        </p:txBody>
      </p:sp>
      <p:sp>
        <p:nvSpPr>
          <p:cNvPr id="4" name="Freeform 16">
            <a:extLst>
              <a:ext uri="{FF2B5EF4-FFF2-40B4-BE49-F238E27FC236}">
                <a16:creationId xmlns:a16="http://schemas.microsoft.com/office/drawing/2014/main" id="{1BFF8196-C927-EF3A-9D1F-BBEE53809678}"/>
              </a:ext>
            </a:extLst>
          </p:cNvPr>
          <p:cNvSpPr/>
          <p:nvPr/>
        </p:nvSpPr>
        <p:spPr>
          <a:xfrm rot="16200000">
            <a:off x="4337568" y="2550267"/>
            <a:ext cx="897625" cy="4945118"/>
          </a:xfrm>
          <a:custGeom>
            <a:avLst/>
            <a:gdLst>
              <a:gd name="connsiteX0" fmla="*/ 0 w 3287486"/>
              <a:gd name="connsiteY0" fmla="*/ 0 h 6553200"/>
              <a:gd name="connsiteX1" fmla="*/ 3287486 w 3287486"/>
              <a:gd name="connsiteY1" fmla="*/ 3287485 h 6553200"/>
              <a:gd name="connsiteX2" fmla="*/ 10886 w 3287486"/>
              <a:gd name="connsiteY2" fmla="*/ 6553200 h 6553200"/>
              <a:gd name="connsiteX0" fmla="*/ 0 w 3287486"/>
              <a:gd name="connsiteY0" fmla="*/ 1 h 6553201"/>
              <a:gd name="connsiteX1" fmla="*/ 3287486 w 3287486"/>
              <a:gd name="connsiteY1" fmla="*/ 3287486 h 6553201"/>
              <a:gd name="connsiteX2" fmla="*/ 10886 w 3287486"/>
              <a:gd name="connsiteY2" fmla="*/ 6553201 h 6553201"/>
              <a:gd name="connsiteX0" fmla="*/ 0 w 3287487"/>
              <a:gd name="connsiteY0" fmla="*/ 1 h 6553201"/>
              <a:gd name="connsiteX1" fmla="*/ 3287486 w 3287487"/>
              <a:gd name="connsiteY1" fmla="*/ 3287486 h 6553201"/>
              <a:gd name="connsiteX2" fmla="*/ 10886 w 3287487"/>
              <a:gd name="connsiteY2" fmla="*/ 6553201 h 6553201"/>
              <a:gd name="connsiteX0" fmla="*/ 0 w 3287488"/>
              <a:gd name="connsiteY0" fmla="*/ 1 h 6553201"/>
              <a:gd name="connsiteX1" fmla="*/ 3287486 w 3287488"/>
              <a:gd name="connsiteY1" fmla="*/ 3287486 h 6553201"/>
              <a:gd name="connsiteX2" fmla="*/ 10886 w 3287488"/>
              <a:gd name="connsiteY2" fmla="*/ 6553201 h 6553201"/>
              <a:gd name="connsiteX0" fmla="*/ 0 w 3287486"/>
              <a:gd name="connsiteY0" fmla="*/ 1 h 6553201"/>
              <a:gd name="connsiteX1" fmla="*/ 3287486 w 3287486"/>
              <a:gd name="connsiteY1" fmla="*/ 3287486 h 6553201"/>
              <a:gd name="connsiteX2" fmla="*/ 10886 w 3287486"/>
              <a:gd name="connsiteY2" fmla="*/ 6553201 h 6553201"/>
              <a:gd name="connsiteX0" fmla="*/ 0 w 3287729"/>
              <a:gd name="connsiteY0" fmla="*/ 1 h 6553201"/>
              <a:gd name="connsiteX1" fmla="*/ 3287486 w 3287729"/>
              <a:gd name="connsiteY1" fmla="*/ 3287486 h 6553201"/>
              <a:gd name="connsiteX2" fmla="*/ 10886 w 3287729"/>
              <a:gd name="connsiteY2" fmla="*/ 6553201 h 6553201"/>
              <a:gd name="connsiteX0" fmla="*/ 0 w 3287729"/>
              <a:gd name="connsiteY0" fmla="*/ 1 h 6553201"/>
              <a:gd name="connsiteX1" fmla="*/ 3287486 w 3287729"/>
              <a:gd name="connsiteY1" fmla="*/ 3287486 h 6553201"/>
              <a:gd name="connsiteX2" fmla="*/ 10886 w 3287729"/>
              <a:gd name="connsiteY2" fmla="*/ 6553201 h 6553201"/>
              <a:gd name="connsiteX0" fmla="*/ 0 w 3287652"/>
              <a:gd name="connsiteY0" fmla="*/ 0 h 6553200"/>
              <a:gd name="connsiteX1" fmla="*/ 3287486 w 3287652"/>
              <a:gd name="connsiteY1" fmla="*/ 3287485 h 6553200"/>
              <a:gd name="connsiteX2" fmla="*/ 10886 w 3287652"/>
              <a:gd name="connsiteY2" fmla="*/ 6553200 h 6553200"/>
              <a:gd name="connsiteX0" fmla="*/ 0 w 3287652"/>
              <a:gd name="connsiteY0" fmla="*/ 0 h 6553200"/>
              <a:gd name="connsiteX1" fmla="*/ 3287486 w 3287652"/>
              <a:gd name="connsiteY1" fmla="*/ 3287485 h 6553200"/>
              <a:gd name="connsiteX2" fmla="*/ 10886 w 3287652"/>
              <a:gd name="connsiteY2" fmla="*/ 6553200 h 6553200"/>
              <a:gd name="connsiteX0" fmla="*/ 0 w 3306501"/>
              <a:gd name="connsiteY0" fmla="*/ 0 h 6525768"/>
              <a:gd name="connsiteX1" fmla="*/ 3306489 w 3306501"/>
              <a:gd name="connsiteY1" fmla="*/ 3260053 h 6525768"/>
              <a:gd name="connsiteX2" fmla="*/ 29889 w 3306501"/>
              <a:gd name="connsiteY2" fmla="*/ 6525768 h 6525768"/>
              <a:gd name="connsiteX0" fmla="*/ 0 w 3306501"/>
              <a:gd name="connsiteY0" fmla="*/ 0 h 6461760"/>
              <a:gd name="connsiteX1" fmla="*/ 3306489 w 3306501"/>
              <a:gd name="connsiteY1" fmla="*/ 3260053 h 6461760"/>
              <a:gd name="connsiteX2" fmla="*/ 29889 w 3306501"/>
              <a:gd name="connsiteY2" fmla="*/ 6461760 h 6461760"/>
              <a:gd name="connsiteX0" fmla="*/ 0 w 3306501"/>
              <a:gd name="connsiteY0" fmla="*/ 0 h 6461760"/>
              <a:gd name="connsiteX1" fmla="*/ 3306489 w 3306501"/>
              <a:gd name="connsiteY1" fmla="*/ 3260053 h 6461760"/>
              <a:gd name="connsiteX2" fmla="*/ 29889 w 3306501"/>
              <a:gd name="connsiteY2" fmla="*/ 6461760 h 6461760"/>
              <a:gd name="connsiteX0" fmla="*/ 0 w 3306499"/>
              <a:gd name="connsiteY0" fmla="*/ 0 h 6461760"/>
              <a:gd name="connsiteX1" fmla="*/ 3306489 w 3306499"/>
              <a:gd name="connsiteY1" fmla="*/ 3260053 h 6461760"/>
              <a:gd name="connsiteX2" fmla="*/ 29889 w 3306499"/>
              <a:gd name="connsiteY2" fmla="*/ 6461760 h 6461760"/>
              <a:gd name="connsiteX0" fmla="*/ 0 w 3306499"/>
              <a:gd name="connsiteY0" fmla="*/ 0 h 6461760"/>
              <a:gd name="connsiteX1" fmla="*/ 3306489 w 3306499"/>
              <a:gd name="connsiteY1" fmla="*/ 3260053 h 6461760"/>
              <a:gd name="connsiteX2" fmla="*/ 29889 w 3306499"/>
              <a:gd name="connsiteY2" fmla="*/ 6461760 h 6461760"/>
            </a:gdLst>
            <a:ahLst/>
            <a:cxnLst>
              <a:cxn ang="0">
                <a:pos x="connsiteX0" y="connsiteY0"/>
              </a:cxn>
              <a:cxn ang="0">
                <a:pos x="connsiteX1" y="connsiteY1"/>
              </a:cxn>
              <a:cxn ang="0">
                <a:pos x="connsiteX2" y="connsiteY2"/>
              </a:cxn>
            </a:cxnLst>
            <a:rect l="l" t="t" r="r" b="b"/>
            <a:pathLst>
              <a:path w="3306499" h="6461760">
                <a:moveTo>
                  <a:pt x="0" y="0"/>
                </a:moveTo>
                <a:cubicBezTo>
                  <a:pt x="1643959" y="647409"/>
                  <a:pt x="3301508" y="1661885"/>
                  <a:pt x="3306489" y="3260053"/>
                </a:cubicBezTo>
                <a:cubicBezTo>
                  <a:pt x="3311470" y="4858221"/>
                  <a:pt x="1408618" y="5931408"/>
                  <a:pt x="29889" y="6461760"/>
                </a:cubicBezTo>
              </a:path>
            </a:pathLst>
          </a:custGeom>
          <a:noFill/>
          <a:ln w="25400">
            <a:solidFill>
              <a:schemeClr val="accent4"/>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dirty="0">
              <a:solidFill>
                <a:srgbClr val="FFFFFF"/>
              </a:solidFill>
              <a:latin typeface="Poppins" pitchFamily="2" charset="77"/>
            </a:endParaRPr>
          </a:p>
        </p:txBody>
      </p:sp>
      <p:sp>
        <p:nvSpPr>
          <p:cNvPr id="5" name="Freeform 5">
            <a:extLst>
              <a:ext uri="{FF2B5EF4-FFF2-40B4-BE49-F238E27FC236}">
                <a16:creationId xmlns:a16="http://schemas.microsoft.com/office/drawing/2014/main" id="{24CF8D45-D757-FB04-51A4-314890811A7B}"/>
              </a:ext>
            </a:extLst>
          </p:cNvPr>
          <p:cNvSpPr>
            <a:spLocks noChangeArrowheads="1"/>
          </p:cNvSpPr>
          <p:nvPr/>
        </p:nvSpPr>
        <p:spPr bwMode="auto">
          <a:xfrm>
            <a:off x="4347624" y="4436325"/>
            <a:ext cx="862409" cy="763388"/>
          </a:xfrm>
          <a:custGeom>
            <a:avLst/>
            <a:gdLst>
              <a:gd name="T0" fmla="*/ 1385 w 1386"/>
              <a:gd name="T1" fmla="*/ 693 h 1388"/>
              <a:gd name="T2" fmla="*/ 1385 w 1386"/>
              <a:gd name="T3" fmla="*/ 693 h 1388"/>
              <a:gd name="T4" fmla="*/ 693 w 1386"/>
              <a:gd name="T5" fmla="*/ 1387 h 1388"/>
              <a:gd name="T6" fmla="*/ 693 w 1386"/>
              <a:gd name="T7" fmla="*/ 1387 h 1388"/>
              <a:gd name="T8" fmla="*/ 0 w 1386"/>
              <a:gd name="T9" fmla="*/ 693 h 1388"/>
              <a:gd name="T10" fmla="*/ 0 w 1386"/>
              <a:gd name="T11" fmla="*/ 693 h 1388"/>
              <a:gd name="T12" fmla="*/ 693 w 1386"/>
              <a:gd name="T13" fmla="*/ 0 h 1388"/>
              <a:gd name="T14" fmla="*/ 693 w 1386"/>
              <a:gd name="T15" fmla="*/ 0 h 1388"/>
              <a:gd name="T16" fmla="*/ 1385 w 1386"/>
              <a:gd name="T17" fmla="*/ 693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86" h="1388">
                <a:moveTo>
                  <a:pt x="1385" y="693"/>
                </a:moveTo>
                <a:lnTo>
                  <a:pt x="1385" y="693"/>
                </a:lnTo>
                <a:cubicBezTo>
                  <a:pt x="1385" y="1076"/>
                  <a:pt x="1075" y="1387"/>
                  <a:pt x="693" y="1387"/>
                </a:cubicBezTo>
                <a:lnTo>
                  <a:pt x="693" y="1387"/>
                </a:lnTo>
                <a:cubicBezTo>
                  <a:pt x="310" y="1387"/>
                  <a:pt x="0" y="1076"/>
                  <a:pt x="0" y="693"/>
                </a:cubicBezTo>
                <a:lnTo>
                  <a:pt x="0" y="693"/>
                </a:lnTo>
                <a:cubicBezTo>
                  <a:pt x="0" y="310"/>
                  <a:pt x="310" y="0"/>
                  <a:pt x="693" y="0"/>
                </a:cubicBezTo>
                <a:lnTo>
                  <a:pt x="693" y="0"/>
                </a:lnTo>
                <a:cubicBezTo>
                  <a:pt x="1075" y="0"/>
                  <a:pt x="1385" y="310"/>
                  <a:pt x="1385" y="693"/>
                </a:cubicBezTo>
              </a:path>
            </a:pathLst>
          </a:custGeom>
          <a:solidFill>
            <a:schemeClr val="accent4"/>
          </a:solidFill>
          <a:ln>
            <a:noFill/>
          </a:ln>
          <a:effectLst/>
        </p:spPr>
        <p:txBody>
          <a:bodyPr wrap="none" anchor="ctr"/>
          <a:lstStyle/>
          <a:p>
            <a:pPr defTabSz="914217"/>
            <a:endParaRPr lang="en-US" dirty="0">
              <a:solidFill>
                <a:srgbClr val="747994"/>
              </a:solidFill>
              <a:latin typeface="Poppins" pitchFamily="2" charset="77"/>
            </a:endParaRPr>
          </a:p>
        </p:txBody>
      </p:sp>
      <p:sp>
        <p:nvSpPr>
          <p:cNvPr id="6" name="Freeform 341">
            <a:extLst>
              <a:ext uri="{FF2B5EF4-FFF2-40B4-BE49-F238E27FC236}">
                <a16:creationId xmlns:a16="http://schemas.microsoft.com/office/drawing/2014/main" id="{BBBDE4EE-F07A-9BEC-6AB1-FE7AAD00FAD6}"/>
              </a:ext>
            </a:extLst>
          </p:cNvPr>
          <p:cNvSpPr>
            <a:spLocks noChangeArrowheads="1"/>
          </p:cNvSpPr>
          <p:nvPr/>
        </p:nvSpPr>
        <p:spPr bwMode="auto">
          <a:xfrm>
            <a:off x="6001304" y="5336343"/>
            <a:ext cx="3932808" cy="1400624"/>
          </a:xfrm>
          <a:prstGeom prst="roundRect">
            <a:avLst>
              <a:gd name="adj" fmla="val 12193"/>
            </a:avLst>
          </a:prstGeom>
          <a:solidFill>
            <a:srgbClr val="54A021"/>
          </a:solidFill>
          <a:ln>
            <a:noFill/>
          </a:ln>
          <a:effectLst/>
        </p:spPr>
        <p:txBody>
          <a:bodyPr wrap="none" anchor="ctr"/>
          <a:lstStyle/>
          <a:p>
            <a:pPr algn="ctr" defTabSz="914217"/>
            <a:r>
              <a:rPr lang="pt-BR" sz="1600" dirty="0">
                <a:solidFill>
                  <a:schemeClr val="bg1"/>
                </a:solidFill>
              </a:rPr>
              <a:t>- Questionário transversal</a:t>
            </a:r>
          </a:p>
          <a:p>
            <a:pPr algn="ctr" defTabSz="914217"/>
            <a:r>
              <a:rPr lang="pt-BR" sz="1600" dirty="0">
                <a:solidFill>
                  <a:schemeClr val="bg1"/>
                </a:solidFill>
              </a:rPr>
              <a:t>- Questionários setoriais c/ indicadores </a:t>
            </a:r>
          </a:p>
          <a:p>
            <a:pPr algn="ctr" defTabSz="914217"/>
            <a:r>
              <a:rPr lang="pt-BR" sz="1600" dirty="0">
                <a:solidFill>
                  <a:schemeClr val="bg1"/>
                </a:solidFill>
              </a:rPr>
              <a:t>socioambientais e climáticos </a:t>
            </a:r>
          </a:p>
          <a:p>
            <a:pPr algn="ctr" defTabSz="914217"/>
            <a:r>
              <a:rPr lang="pt-BR" sz="1600" dirty="0">
                <a:solidFill>
                  <a:schemeClr val="bg1"/>
                </a:solidFill>
              </a:rPr>
              <a:t>para empresas de qualquer porte</a:t>
            </a:r>
            <a:endParaRPr lang="en-US" sz="1600" dirty="0">
              <a:solidFill>
                <a:schemeClr val="bg1"/>
              </a:solidFill>
              <a:latin typeface="Poppins" pitchFamily="2" charset="77"/>
            </a:endParaRPr>
          </a:p>
        </p:txBody>
      </p:sp>
      <p:sp>
        <p:nvSpPr>
          <p:cNvPr id="7" name="Freeform 418">
            <a:extLst>
              <a:ext uri="{FF2B5EF4-FFF2-40B4-BE49-F238E27FC236}">
                <a16:creationId xmlns:a16="http://schemas.microsoft.com/office/drawing/2014/main" id="{31B3B361-E624-1B01-37EC-ADEB3933E637}"/>
              </a:ext>
            </a:extLst>
          </p:cNvPr>
          <p:cNvSpPr>
            <a:spLocks noChangeArrowheads="1"/>
          </p:cNvSpPr>
          <p:nvPr/>
        </p:nvSpPr>
        <p:spPr bwMode="auto">
          <a:xfrm>
            <a:off x="1293092" y="5229490"/>
            <a:ext cx="1887412" cy="1507476"/>
          </a:xfrm>
          <a:prstGeom prst="roundRect">
            <a:avLst>
              <a:gd name="adj" fmla="val 12491"/>
            </a:avLst>
          </a:prstGeom>
          <a:solidFill>
            <a:srgbClr val="A1CB46"/>
          </a:solidFill>
          <a:ln>
            <a:noFill/>
          </a:ln>
          <a:effectLst/>
        </p:spPr>
        <p:txBody>
          <a:bodyPr wrap="none" anchor="ctr"/>
          <a:lstStyle/>
          <a:p>
            <a:pPr algn="ctr" defTabSz="914217"/>
            <a:r>
              <a:rPr lang="pt-BR" dirty="0">
                <a:solidFill>
                  <a:schemeClr val="bg1"/>
                </a:solidFill>
              </a:rPr>
              <a:t>CVM: IFRS S2, </a:t>
            </a:r>
          </a:p>
          <a:p>
            <a:pPr algn="ctr" defTabSz="914217"/>
            <a:r>
              <a:rPr lang="pt-BR" dirty="0">
                <a:solidFill>
                  <a:schemeClr val="bg1"/>
                </a:solidFill>
              </a:rPr>
              <a:t>Indicadores </a:t>
            </a:r>
          </a:p>
          <a:p>
            <a:pPr algn="ctr" defTabSz="914217"/>
            <a:r>
              <a:rPr lang="pt-BR" dirty="0">
                <a:solidFill>
                  <a:schemeClr val="bg1"/>
                </a:solidFill>
              </a:rPr>
              <a:t>climáticos p/ </a:t>
            </a:r>
          </a:p>
          <a:p>
            <a:pPr algn="ctr" defTabSz="914217"/>
            <a:r>
              <a:rPr lang="pt-BR" dirty="0">
                <a:solidFill>
                  <a:schemeClr val="bg1"/>
                </a:solidFill>
              </a:rPr>
              <a:t>empresas listadas</a:t>
            </a:r>
          </a:p>
          <a:p>
            <a:pPr algn="ctr" defTabSz="914217"/>
            <a:endParaRPr lang="en-US" dirty="0">
              <a:solidFill>
                <a:schemeClr val="bg1"/>
              </a:solidFill>
              <a:latin typeface="Poppins" pitchFamily="2" charset="77"/>
            </a:endParaRPr>
          </a:p>
        </p:txBody>
      </p:sp>
      <p:sp>
        <p:nvSpPr>
          <p:cNvPr id="11" name="Freeform 448">
            <a:extLst>
              <a:ext uri="{FF2B5EF4-FFF2-40B4-BE49-F238E27FC236}">
                <a16:creationId xmlns:a16="http://schemas.microsoft.com/office/drawing/2014/main" id="{42AADA6F-1699-A901-4F64-CD81A49B3607}"/>
              </a:ext>
            </a:extLst>
          </p:cNvPr>
          <p:cNvSpPr>
            <a:spLocks noChangeArrowheads="1"/>
          </p:cNvSpPr>
          <p:nvPr/>
        </p:nvSpPr>
        <p:spPr bwMode="auto">
          <a:xfrm>
            <a:off x="3968604" y="5377750"/>
            <a:ext cx="1493574" cy="1400625"/>
          </a:xfrm>
          <a:custGeom>
            <a:avLst/>
            <a:gdLst>
              <a:gd name="T0" fmla="*/ 2603 w 2604"/>
              <a:gd name="T1" fmla="*/ 1301 h 2603"/>
              <a:gd name="T2" fmla="*/ 2603 w 2604"/>
              <a:gd name="T3" fmla="*/ 1301 h 2603"/>
              <a:gd name="T4" fmla="*/ 1302 w 2604"/>
              <a:gd name="T5" fmla="*/ 2602 h 2603"/>
              <a:gd name="T6" fmla="*/ 1302 w 2604"/>
              <a:gd name="T7" fmla="*/ 2602 h 2603"/>
              <a:gd name="T8" fmla="*/ 0 w 2604"/>
              <a:gd name="T9" fmla="*/ 1301 h 2603"/>
              <a:gd name="T10" fmla="*/ 0 w 2604"/>
              <a:gd name="T11" fmla="*/ 1301 h 2603"/>
              <a:gd name="T12" fmla="*/ 1302 w 2604"/>
              <a:gd name="T13" fmla="*/ 0 h 2603"/>
              <a:gd name="T14" fmla="*/ 1302 w 2604"/>
              <a:gd name="T15" fmla="*/ 0 h 2603"/>
              <a:gd name="T16" fmla="*/ 2603 w 2604"/>
              <a:gd name="T17" fmla="*/ 1301 h 2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04" h="2603">
                <a:moveTo>
                  <a:pt x="2603" y="1301"/>
                </a:moveTo>
                <a:lnTo>
                  <a:pt x="2603" y="1301"/>
                </a:lnTo>
                <a:cubicBezTo>
                  <a:pt x="2603" y="2020"/>
                  <a:pt x="2020" y="2602"/>
                  <a:pt x="1302" y="2602"/>
                </a:cubicBezTo>
                <a:lnTo>
                  <a:pt x="1302" y="2602"/>
                </a:lnTo>
                <a:cubicBezTo>
                  <a:pt x="583" y="2602"/>
                  <a:pt x="0" y="2020"/>
                  <a:pt x="0" y="1301"/>
                </a:cubicBezTo>
                <a:lnTo>
                  <a:pt x="0" y="1301"/>
                </a:lnTo>
                <a:cubicBezTo>
                  <a:pt x="0" y="582"/>
                  <a:pt x="583" y="0"/>
                  <a:pt x="1302" y="0"/>
                </a:cubicBezTo>
                <a:lnTo>
                  <a:pt x="1302" y="0"/>
                </a:lnTo>
                <a:cubicBezTo>
                  <a:pt x="2020" y="0"/>
                  <a:pt x="2603" y="582"/>
                  <a:pt x="2603" y="1301"/>
                </a:cubicBezTo>
              </a:path>
            </a:pathLst>
          </a:custGeom>
          <a:noFill/>
          <a:ln w="25400" cap="flat">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914217"/>
            <a:endParaRPr lang="en-US" dirty="0">
              <a:solidFill>
                <a:srgbClr val="747994"/>
              </a:solidFill>
              <a:latin typeface="Poppins" pitchFamily="2" charset="77"/>
            </a:endParaRPr>
          </a:p>
        </p:txBody>
      </p:sp>
      <p:sp>
        <p:nvSpPr>
          <p:cNvPr id="13" name="TextBox 12">
            <a:extLst>
              <a:ext uri="{FF2B5EF4-FFF2-40B4-BE49-F238E27FC236}">
                <a16:creationId xmlns:a16="http://schemas.microsoft.com/office/drawing/2014/main" id="{C0F5D2F1-3C0F-6233-06F6-AAE6FFEBBD94}"/>
              </a:ext>
            </a:extLst>
          </p:cNvPr>
          <p:cNvSpPr txBox="1"/>
          <p:nvPr/>
        </p:nvSpPr>
        <p:spPr>
          <a:xfrm>
            <a:off x="4347624" y="4642121"/>
            <a:ext cx="810480" cy="353943"/>
          </a:xfrm>
          <a:prstGeom prst="rect">
            <a:avLst/>
          </a:prstGeom>
          <a:noFill/>
        </p:spPr>
        <p:txBody>
          <a:bodyPr wrap="square" rtlCol="0" anchor="ctr">
            <a:spAutoFit/>
          </a:bodyPr>
          <a:lstStyle/>
          <a:p>
            <a:pPr algn="ctr" defTabSz="914217"/>
            <a:r>
              <a:rPr lang="en-US" sz="1700" b="1" spc="-15" dirty="0">
                <a:solidFill>
                  <a:srgbClr val="FFFFFF"/>
                </a:solidFill>
                <a:latin typeface="Poppins" pitchFamily="2" charset="77"/>
                <a:cs typeface="Poppins" pitchFamily="2" charset="77"/>
              </a:rPr>
              <a:t>GAP</a:t>
            </a:r>
          </a:p>
        </p:txBody>
      </p:sp>
      <p:sp>
        <p:nvSpPr>
          <p:cNvPr id="14" name="TextBox 13">
            <a:extLst>
              <a:ext uri="{FF2B5EF4-FFF2-40B4-BE49-F238E27FC236}">
                <a16:creationId xmlns:a16="http://schemas.microsoft.com/office/drawing/2014/main" id="{5022B40D-D694-6C58-915D-863550F97209}"/>
              </a:ext>
            </a:extLst>
          </p:cNvPr>
          <p:cNvSpPr txBox="1"/>
          <p:nvPr/>
        </p:nvSpPr>
        <p:spPr>
          <a:xfrm>
            <a:off x="92365" y="4572149"/>
            <a:ext cx="2111342" cy="877163"/>
          </a:xfrm>
          <a:prstGeom prst="rect">
            <a:avLst/>
          </a:prstGeom>
          <a:noFill/>
        </p:spPr>
        <p:txBody>
          <a:bodyPr wrap="square" rtlCol="0" anchor="b">
            <a:spAutoFit/>
          </a:bodyPr>
          <a:lstStyle/>
          <a:p>
            <a:pPr algn="r" defTabSz="914217"/>
            <a:r>
              <a:rPr lang="en-US" sz="1700" b="1" spc="-15" dirty="0" err="1">
                <a:solidFill>
                  <a:srgbClr val="111340"/>
                </a:solidFill>
                <a:latin typeface="Poppins" pitchFamily="2" charset="77"/>
                <a:cs typeface="Poppins" pitchFamily="2" charset="77"/>
              </a:rPr>
              <a:t>Regulação</a:t>
            </a:r>
            <a:r>
              <a:rPr lang="en-US" sz="1700" b="1" spc="-15" dirty="0">
                <a:solidFill>
                  <a:srgbClr val="111340"/>
                </a:solidFill>
                <a:latin typeface="Poppins" pitchFamily="2" charset="77"/>
                <a:cs typeface="Poppins" pitchFamily="2" charset="77"/>
              </a:rPr>
              <a:t> </a:t>
            </a:r>
            <a:r>
              <a:rPr lang="en-US" sz="1700" b="1" spc="-15" dirty="0" err="1">
                <a:solidFill>
                  <a:srgbClr val="111340"/>
                </a:solidFill>
                <a:latin typeface="Poppins" pitchFamily="2" charset="77"/>
                <a:cs typeface="Poppins" pitchFamily="2" charset="77"/>
              </a:rPr>
              <a:t>existente</a:t>
            </a:r>
            <a:endParaRPr lang="en-US" sz="1700" b="1" spc="-15" dirty="0">
              <a:solidFill>
                <a:srgbClr val="111340"/>
              </a:solidFill>
              <a:latin typeface="Poppins" pitchFamily="2" charset="77"/>
              <a:cs typeface="Poppins" pitchFamily="2" charset="77"/>
            </a:endParaRPr>
          </a:p>
          <a:p>
            <a:pPr algn="r" defTabSz="914217"/>
            <a:endParaRPr lang="en-US" sz="1700" b="1" spc="-15" dirty="0">
              <a:solidFill>
                <a:srgbClr val="111340"/>
              </a:solidFill>
              <a:latin typeface="Poppins" pitchFamily="2" charset="77"/>
              <a:cs typeface="Poppins" pitchFamily="2" charset="77"/>
            </a:endParaRPr>
          </a:p>
        </p:txBody>
      </p:sp>
      <p:sp>
        <p:nvSpPr>
          <p:cNvPr id="16" name="TextBox 15">
            <a:extLst>
              <a:ext uri="{FF2B5EF4-FFF2-40B4-BE49-F238E27FC236}">
                <a16:creationId xmlns:a16="http://schemas.microsoft.com/office/drawing/2014/main" id="{7D52AEF5-45C2-9E05-E5BB-03E9107F5CD2}"/>
              </a:ext>
            </a:extLst>
          </p:cNvPr>
          <p:cNvSpPr txBox="1"/>
          <p:nvPr/>
        </p:nvSpPr>
        <p:spPr>
          <a:xfrm>
            <a:off x="7369053" y="4584161"/>
            <a:ext cx="1923689" cy="615553"/>
          </a:xfrm>
          <a:prstGeom prst="rect">
            <a:avLst/>
          </a:prstGeom>
          <a:noFill/>
        </p:spPr>
        <p:txBody>
          <a:bodyPr wrap="square" rtlCol="0" anchor="b">
            <a:spAutoFit/>
          </a:bodyPr>
          <a:lstStyle/>
          <a:p>
            <a:pPr defTabSz="914217"/>
            <a:r>
              <a:rPr lang="en-US" sz="1700" b="1" spc="-15" dirty="0" err="1">
                <a:solidFill>
                  <a:srgbClr val="111340"/>
                </a:solidFill>
                <a:latin typeface="Poppins" pitchFamily="2" charset="77"/>
                <a:cs typeface="Poppins" pitchFamily="2" charset="77"/>
              </a:rPr>
              <a:t>Contribuição</a:t>
            </a:r>
            <a:r>
              <a:rPr lang="en-US" sz="1700" b="1" spc="-15" dirty="0">
                <a:solidFill>
                  <a:srgbClr val="111340"/>
                </a:solidFill>
                <a:latin typeface="Poppins" pitchFamily="2" charset="77"/>
                <a:cs typeface="Poppins" pitchFamily="2" charset="77"/>
              </a:rPr>
              <a:t> da SIS</a:t>
            </a:r>
          </a:p>
        </p:txBody>
      </p:sp>
      <p:sp>
        <p:nvSpPr>
          <p:cNvPr id="19" name="TextBox 18">
            <a:extLst>
              <a:ext uri="{FF2B5EF4-FFF2-40B4-BE49-F238E27FC236}">
                <a16:creationId xmlns:a16="http://schemas.microsoft.com/office/drawing/2014/main" id="{D0DFD259-FE34-9606-6FC7-AC1BA65211D8}"/>
              </a:ext>
            </a:extLst>
          </p:cNvPr>
          <p:cNvSpPr txBox="1"/>
          <p:nvPr/>
        </p:nvSpPr>
        <p:spPr>
          <a:xfrm>
            <a:off x="4093446" y="5609326"/>
            <a:ext cx="1370764" cy="830997"/>
          </a:xfrm>
          <a:prstGeom prst="rect">
            <a:avLst/>
          </a:prstGeom>
          <a:noFill/>
        </p:spPr>
        <p:txBody>
          <a:bodyPr wrap="square" rtlCol="0" anchor="ctr">
            <a:spAutoFit/>
          </a:bodyPr>
          <a:lstStyle/>
          <a:p>
            <a:pPr algn="ctr" defTabSz="914217"/>
            <a:r>
              <a:rPr lang="en-US" sz="1600" dirty="0" err="1"/>
              <a:t>Indicadores</a:t>
            </a:r>
            <a:r>
              <a:rPr lang="en-US" sz="1600" dirty="0"/>
              <a:t> </a:t>
            </a:r>
            <a:r>
              <a:rPr lang="en-US" sz="1600" dirty="0" err="1"/>
              <a:t>setoriais</a:t>
            </a:r>
            <a:r>
              <a:rPr lang="en-US" sz="1600" dirty="0"/>
              <a:t> </a:t>
            </a:r>
            <a:r>
              <a:rPr lang="en-US" sz="1600" dirty="0" err="1"/>
              <a:t>detalhados</a:t>
            </a:r>
            <a:endParaRPr lang="en-US" sz="1700" b="1" spc="-15" dirty="0">
              <a:solidFill>
                <a:srgbClr val="111340"/>
              </a:solidFill>
              <a:latin typeface="Poppins" pitchFamily="2" charset="77"/>
              <a:cs typeface="Poppins" pitchFamily="2" charset="77"/>
            </a:endParaRPr>
          </a:p>
        </p:txBody>
      </p:sp>
    </p:spTree>
    <p:extLst>
      <p:ext uri="{BB962C8B-B14F-4D97-AF65-F5344CB8AC3E}">
        <p14:creationId xmlns:p14="http://schemas.microsoft.com/office/powerpoint/2010/main" val="3376347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A0715-41A6-F642-4953-9AC355C245B1}"/>
            </a:ext>
          </a:extLst>
        </p:cNvPr>
        <p:cNvGrpSpPr/>
        <p:nvPr/>
      </p:nvGrpSpPr>
      <p:grpSpPr>
        <a:xfrm>
          <a:off x="0" y="0"/>
          <a:ext cx="0" cy="0"/>
          <a:chOff x="0" y="0"/>
          <a:chExt cx="0" cy="0"/>
        </a:xfrm>
      </p:grpSpPr>
      <p:sp>
        <p:nvSpPr>
          <p:cNvPr id="51" name="Freeform 82">
            <a:extLst>
              <a:ext uri="{FF2B5EF4-FFF2-40B4-BE49-F238E27FC236}">
                <a16:creationId xmlns:a16="http://schemas.microsoft.com/office/drawing/2014/main" id="{EE962F37-E5C9-9226-A2F6-96BB996DB7C1}"/>
              </a:ext>
            </a:extLst>
          </p:cNvPr>
          <p:cNvSpPr>
            <a:spLocks noChangeArrowheads="1"/>
          </p:cNvSpPr>
          <p:nvPr/>
        </p:nvSpPr>
        <p:spPr bwMode="auto">
          <a:xfrm rot="16200000">
            <a:off x="520430" y="2763352"/>
            <a:ext cx="2971679" cy="19226"/>
          </a:xfrm>
          <a:custGeom>
            <a:avLst/>
            <a:gdLst>
              <a:gd name="T0" fmla="*/ 0 w 4771"/>
              <a:gd name="T1" fmla="*/ 30 h 31"/>
              <a:gd name="T2" fmla="*/ 122 w 4771"/>
              <a:gd name="T3" fmla="*/ 0 h 31"/>
              <a:gd name="T4" fmla="*/ 367 w 4771"/>
              <a:gd name="T5" fmla="*/ 30 h 31"/>
              <a:gd name="T6" fmla="*/ 245 w 4771"/>
              <a:gd name="T7" fmla="*/ 0 h 31"/>
              <a:gd name="T8" fmla="*/ 367 w 4771"/>
              <a:gd name="T9" fmla="*/ 30 h 31"/>
              <a:gd name="T10" fmla="*/ 489 w 4771"/>
              <a:gd name="T11" fmla="*/ 30 h 31"/>
              <a:gd name="T12" fmla="*/ 612 w 4771"/>
              <a:gd name="T13" fmla="*/ 0 h 31"/>
              <a:gd name="T14" fmla="*/ 856 w 4771"/>
              <a:gd name="T15" fmla="*/ 30 h 31"/>
              <a:gd name="T16" fmla="*/ 734 w 4771"/>
              <a:gd name="T17" fmla="*/ 0 h 31"/>
              <a:gd name="T18" fmla="*/ 856 w 4771"/>
              <a:gd name="T19" fmla="*/ 30 h 31"/>
              <a:gd name="T20" fmla="*/ 978 w 4771"/>
              <a:gd name="T21" fmla="*/ 30 h 31"/>
              <a:gd name="T22" fmla="*/ 1101 w 4771"/>
              <a:gd name="T23" fmla="*/ 0 h 31"/>
              <a:gd name="T24" fmla="*/ 1345 w 4771"/>
              <a:gd name="T25" fmla="*/ 30 h 31"/>
              <a:gd name="T26" fmla="*/ 1223 w 4771"/>
              <a:gd name="T27" fmla="*/ 0 h 31"/>
              <a:gd name="T28" fmla="*/ 1345 w 4771"/>
              <a:gd name="T29" fmla="*/ 30 h 31"/>
              <a:gd name="T30" fmla="*/ 1468 w 4771"/>
              <a:gd name="T31" fmla="*/ 30 h 31"/>
              <a:gd name="T32" fmla="*/ 1590 w 4771"/>
              <a:gd name="T33" fmla="*/ 0 h 31"/>
              <a:gd name="T34" fmla="*/ 1835 w 4771"/>
              <a:gd name="T35" fmla="*/ 30 h 31"/>
              <a:gd name="T36" fmla="*/ 1712 w 4771"/>
              <a:gd name="T37" fmla="*/ 0 h 31"/>
              <a:gd name="T38" fmla="*/ 1835 w 4771"/>
              <a:gd name="T39" fmla="*/ 30 h 31"/>
              <a:gd name="T40" fmla="*/ 1957 w 4771"/>
              <a:gd name="T41" fmla="*/ 30 h 31"/>
              <a:gd name="T42" fmla="*/ 2079 w 4771"/>
              <a:gd name="T43" fmla="*/ 0 h 31"/>
              <a:gd name="T44" fmla="*/ 2324 w 4771"/>
              <a:gd name="T45" fmla="*/ 30 h 31"/>
              <a:gd name="T46" fmla="*/ 2202 w 4771"/>
              <a:gd name="T47" fmla="*/ 0 h 31"/>
              <a:gd name="T48" fmla="*/ 2324 w 4771"/>
              <a:gd name="T49" fmla="*/ 30 h 31"/>
              <a:gd name="T50" fmla="*/ 2446 w 4771"/>
              <a:gd name="T51" fmla="*/ 30 h 31"/>
              <a:gd name="T52" fmla="*/ 2569 w 4771"/>
              <a:gd name="T53" fmla="*/ 0 h 31"/>
              <a:gd name="T54" fmla="*/ 2813 w 4771"/>
              <a:gd name="T55" fmla="*/ 30 h 31"/>
              <a:gd name="T56" fmla="*/ 2691 w 4771"/>
              <a:gd name="T57" fmla="*/ 0 h 31"/>
              <a:gd name="T58" fmla="*/ 2813 w 4771"/>
              <a:gd name="T59" fmla="*/ 30 h 31"/>
              <a:gd name="T60" fmla="*/ 2936 w 4771"/>
              <a:gd name="T61" fmla="*/ 30 h 31"/>
              <a:gd name="T62" fmla="*/ 3058 w 4771"/>
              <a:gd name="T63" fmla="*/ 0 h 31"/>
              <a:gd name="T64" fmla="*/ 3303 w 4771"/>
              <a:gd name="T65" fmla="*/ 30 h 31"/>
              <a:gd name="T66" fmla="*/ 3180 w 4771"/>
              <a:gd name="T67" fmla="*/ 0 h 31"/>
              <a:gd name="T68" fmla="*/ 3303 w 4771"/>
              <a:gd name="T69" fmla="*/ 30 h 31"/>
              <a:gd name="T70" fmla="*/ 3425 w 4771"/>
              <a:gd name="T71" fmla="*/ 30 h 31"/>
              <a:gd name="T72" fmla="*/ 3547 w 4771"/>
              <a:gd name="T73" fmla="*/ 0 h 31"/>
              <a:gd name="T74" fmla="*/ 3792 w 4771"/>
              <a:gd name="T75" fmla="*/ 30 h 31"/>
              <a:gd name="T76" fmla="*/ 3670 w 4771"/>
              <a:gd name="T77" fmla="*/ 0 h 31"/>
              <a:gd name="T78" fmla="*/ 3792 w 4771"/>
              <a:gd name="T79" fmla="*/ 30 h 31"/>
              <a:gd name="T80" fmla="*/ 3914 w 4771"/>
              <a:gd name="T81" fmla="*/ 30 h 31"/>
              <a:gd name="T82" fmla="*/ 4037 w 4771"/>
              <a:gd name="T83" fmla="*/ 0 h 31"/>
              <a:gd name="T84" fmla="*/ 4281 w 4771"/>
              <a:gd name="T85" fmla="*/ 30 h 31"/>
              <a:gd name="T86" fmla="*/ 4159 w 4771"/>
              <a:gd name="T87" fmla="*/ 0 h 31"/>
              <a:gd name="T88" fmla="*/ 4281 w 4771"/>
              <a:gd name="T89" fmla="*/ 30 h 31"/>
              <a:gd name="T90" fmla="*/ 4403 w 4771"/>
              <a:gd name="T91" fmla="*/ 30 h 31"/>
              <a:gd name="T92" fmla="*/ 4526 w 4771"/>
              <a:gd name="T93" fmla="*/ 0 h 31"/>
              <a:gd name="T94" fmla="*/ 4770 w 4771"/>
              <a:gd name="T95" fmla="*/ 30 h 31"/>
              <a:gd name="T96" fmla="*/ 4648 w 4771"/>
              <a:gd name="T97" fmla="*/ 0 h 31"/>
              <a:gd name="T98" fmla="*/ 4770 w 4771"/>
              <a:gd name="T99"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771" h="31">
                <a:moveTo>
                  <a:pt x="122" y="30"/>
                </a:moveTo>
                <a:lnTo>
                  <a:pt x="0" y="30"/>
                </a:lnTo>
                <a:lnTo>
                  <a:pt x="0" y="0"/>
                </a:lnTo>
                <a:lnTo>
                  <a:pt x="122" y="0"/>
                </a:lnTo>
                <a:lnTo>
                  <a:pt x="122" y="30"/>
                </a:lnTo>
                <a:close/>
                <a:moveTo>
                  <a:pt x="367" y="30"/>
                </a:moveTo>
                <a:lnTo>
                  <a:pt x="245" y="30"/>
                </a:lnTo>
                <a:lnTo>
                  <a:pt x="245" y="0"/>
                </a:lnTo>
                <a:lnTo>
                  <a:pt x="367" y="0"/>
                </a:lnTo>
                <a:lnTo>
                  <a:pt x="367" y="30"/>
                </a:lnTo>
                <a:close/>
                <a:moveTo>
                  <a:pt x="612" y="30"/>
                </a:moveTo>
                <a:lnTo>
                  <a:pt x="489" y="30"/>
                </a:lnTo>
                <a:lnTo>
                  <a:pt x="489" y="0"/>
                </a:lnTo>
                <a:lnTo>
                  <a:pt x="612" y="0"/>
                </a:lnTo>
                <a:lnTo>
                  <a:pt x="612" y="30"/>
                </a:lnTo>
                <a:close/>
                <a:moveTo>
                  <a:pt x="856" y="30"/>
                </a:moveTo>
                <a:lnTo>
                  <a:pt x="734" y="30"/>
                </a:lnTo>
                <a:lnTo>
                  <a:pt x="734" y="0"/>
                </a:lnTo>
                <a:lnTo>
                  <a:pt x="856" y="0"/>
                </a:lnTo>
                <a:lnTo>
                  <a:pt x="856" y="30"/>
                </a:lnTo>
                <a:close/>
                <a:moveTo>
                  <a:pt x="1101" y="30"/>
                </a:moveTo>
                <a:lnTo>
                  <a:pt x="978" y="30"/>
                </a:lnTo>
                <a:lnTo>
                  <a:pt x="978" y="0"/>
                </a:lnTo>
                <a:lnTo>
                  <a:pt x="1101" y="0"/>
                </a:lnTo>
                <a:lnTo>
                  <a:pt x="1101" y="30"/>
                </a:lnTo>
                <a:close/>
                <a:moveTo>
                  <a:pt x="1345" y="30"/>
                </a:moveTo>
                <a:lnTo>
                  <a:pt x="1223" y="30"/>
                </a:lnTo>
                <a:lnTo>
                  <a:pt x="1223" y="0"/>
                </a:lnTo>
                <a:lnTo>
                  <a:pt x="1345" y="0"/>
                </a:lnTo>
                <a:lnTo>
                  <a:pt x="1345" y="30"/>
                </a:lnTo>
                <a:close/>
                <a:moveTo>
                  <a:pt x="1590" y="30"/>
                </a:moveTo>
                <a:lnTo>
                  <a:pt x="1468" y="30"/>
                </a:lnTo>
                <a:lnTo>
                  <a:pt x="1468" y="0"/>
                </a:lnTo>
                <a:lnTo>
                  <a:pt x="1590" y="0"/>
                </a:lnTo>
                <a:lnTo>
                  <a:pt x="1590" y="30"/>
                </a:lnTo>
                <a:close/>
                <a:moveTo>
                  <a:pt x="1835" y="30"/>
                </a:moveTo>
                <a:lnTo>
                  <a:pt x="1712" y="30"/>
                </a:lnTo>
                <a:lnTo>
                  <a:pt x="1712" y="0"/>
                </a:lnTo>
                <a:lnTo>
                  <a:pt x="1835" y="0"/>
                </a:lnTo>
                <a:lnTo>
                  <a:pt x="1835" y="30"/>
                </a:lnTo>
                <a:close/>
                <a:moveTo>
                  <a:pt x="2079" y="30"/>
                </a:moveTo>
                <a:lnTo>
                  <a:pt x="1957" y="30"/>
                </a:lnTo>
                <a:lnTo>
                  <a:pt x="1957" y="0"/>
                </a:lnTo>
                <a:lnTo>
                  <a:pt x="2079" y="0"/>
                </a:lnTo>
                <a:lnTo>
                  <a:pt x="2079" y="30"/>
                </a:lnTo>
                <a:close/>
                <a:moveTo>
                  <a:pt x="2324" y="30"/>
                </a:moveTo>
                <a:lnTo>
                  <a:pt x="2202" y="30"/>
                </a:lnTo>
                <a:lnTo>
                  <a:pt x="2202" y="0"/>
                </a:lnTo>
                <a:lnTo>
                  <a:pt x="2324" y="0"/>
                </a:lnTo>
                <a:lnTo>
                  <a:pt x="2324" y="30"/>
                </a:lnTo>
                <a:close/>
                <a:moveTo>
                  <a:pt x="2569" y="30"/>
                </a:moveTo>
                <a:lnTo>
                  <a:pt x="2446" y="30"/>
                </a:lnTo>
                <a:lnTo>
                  <a:pt x="2446" y="0"/>
                </a:lnTo>
                <a:lnTo>
                  <a:pt x="2569" y="0"/>
                </a:lnTo>
                <a:lnTo>
                  <a:pt x="2569" y="30"/>
                </a:lnTo>
                <a:close/>
                <a:moveTo>
                  <a:pt x="2813" y="30"/>
                </a:moveTo>
                <a:lnTo>
                  <a:pt x="2691" y="30"/>
                </a:lnTo>
                <a:lnTo>
                  <a:pt x="2691" y="0"/>
                </a:lnTo>
                <a:lnTo>
                  <a:pt x="2813" y="0"/>
                </a:lnTo>
                <a:lnTo>
                  <a:pt x="2813" y="30"/>
                </a:lnTo>
                <a:close/>
                <a:moveTo>
                  <a:pt x="3058" y="30"/>
                </a:moveTo>
                <a:lnTo>
                  <a:pt x="2936" y="30"/>
                </a:lnTo>
                <a:lnTo>
                  <a:pt x="2936" y="0"/>
                </a:lnTo>
                <a:lnTo>
                  <a:pt x="3058" y="0"/>
                </a:lnTo>
                <a:lnTo>
                  <a:pt x="3058" y="30"/>
                </a:lnTo>
                <a:close/>
                <a:moveTo>
                  <a:pt x="3303" y="30"/>
                </a:moveTo>
                <a:lnTo>
                  <a:pt x="3180" y="30"/>
                </a:lnTo>
                <a:lnTo>
                  <a:pt x="3180" y="0"/>
                </a:lnTo>
                <a:lnTo>
                  <a:pt x="3303" y="0"/>
                </a:lnTo>
                <a:lnTo>
                  <a:pt x="3303" y="30"/>
                </a:lnTo>
                <a:close/>
                <a:moveTo>
                  <a:pt x="3547" y="30"/>
                </a:moveTo>
                <a:lnTo>
                  <a:pt x="3425" y="30"/>
                </a:lnTo>
                <a:lnTo>
                  <a:pt x="3425" y="0"/>
                </a:lnTo>
                <a:lnTo>
                  <a:pt x="3547" y="0"/>
                </a:lnTo>
                <a:lnTo>
                  <a:pt x="3547" y="30"/>
                </a:lnTo>
                <a:close/>
                <a:moveTo>
                  <a:pt x="3792" y="30"/>
                </a:moveTo>
                <a:lnTo>
                  <a:pt x="3670" y="30"/>
                </a:lnTo>
                <a:lnTo>
                  <a:pt x="3670" y="0"/>
                </a:lnTo>
                <a:lnTo>
                  <a:pt x="3792" y="0"/>
                </a:lnTo>
                <a:lnTo>
                  <a:pt x="3792" y="30"/>
                </a:lnTo>
                <a:close/>
                <a:moveTo>
                  <a:pt x="4037" y="30"/>
                </a:moveTo>
                <a:lnTo>
                  <a:pt x="3914" y="30"/>
                </a:lnTo>
                <a:lnTo>
                  <a:pt x="3914" y="0"/>
                </a:lnTo>
                <a:lnTo>
                  <a:pt x="4037" y="0"/>
                </a:lnTo>
                <a:lnTo>
                  <a:pt x="4037" y="30"/>
                </a:lnTo>
                <a:close/>
                <a:moveTo>
                  <a:pt x="4281" y="30"/>
                </a:moveTo>
                <a:lnTo>
                  <a:pt x="4159" y="30"/>
                </a:lnTo>
                <a:lnTo>
                  <a:pt x="4159" y="0"/>
                </a:lnTo>
                <a:lnTo>
                  <a:pt x="4281" y="0"/>
                </a:lnTo>
                <a:lnTo>
                  <a:pt x="4281" y="30"/>
                </a:lnTo>
                <a:close/>
                <a:moveTo>
                  <a:pt x="4526" y="30"/>
                </a:moveTo>
                <a:lnTo>
                  <a:pt x="4403" y="30"/>
                </a:lnTo>
                <a:lnTo>
                  <a:pt x="4403" y="0"/>
                </a:lnTo>
                <a:lnTo>
                  <a:pt x="4526" y="0"/>
                </a:lnTo>
                <a:lnTo>
                  <a:pt x="4526" y="30"/>
                </a:lnTo>
                <a:close/>
                <a:moveTo>
                  <a:pt x="4770" y="30"/>
                </a:moveTo>
                <a:lnTo>
                  <a:pt x="4648" y="30"/>
                </a:lnTo>
                <a:lnTo>
                  <a:pt x="4648" y="0"/>
                </a:lnTo>
                <a:lnTo>
                  <a:pt x="4770" y="0"/>
                </a:lnTo>
                <a:lnTo>
                  <a:pt x="4770" y="30"/>
                </a:lnTo>
                <a:close/>
              </a:path>
            </a:pathLst>
          </a:custGeom>
          <a:solidFill>
            <a:schemeClr val="accent1"/>
          </a:solidFill>
          <a:ln>
            <a:noFill/>
          </a:ln>
          <a:effectLst/>
        </p:spPr>
        <p:txBody>
          <a:bodyPr wrap="none" anchor="ctr"/>
          <a:lstStyle/>
          <a:p>
            <a:pPr defTabSz="914217"/>
            <a:endParaRPr lang="en-US">
              <a:solidFill>
                <a:srgbClr val="AAAAAA"/>
              </a:solidFill>
              <a:latin typeface="Calibri" panose="020F0502020204030204"/>
            </a:endParaRPr>
          </a:p>
        </p:txBody>
      </p:sp>
      <p:sp>
        <p:nvSpPr>
          <p:cNvPr id="12" name="TextBox 11">
            <a:extLst>
              <a:ext uri="{FF2B5EF4-FFF2-40B4-BE49-F238E27FC236}">
                <a16:creationId xmlns:a16="http://schemas.microsoft.com/office/drawing/2014/main" id="{759358DA-F5B4-189A-99DA-3874909E8C2E}"/>
              </a:ext>
            </a:extLst>
          </p:cNvPr>
          <p:cNvSpPr txBox="1"/>
          <p:nvPr/>
        </p:nvSpPr>
        <p:spPr>
          <a:xfrm>
            <a:off x="143590" y="91667"/>
            <a:ext cx="9462688" cy="584775"/>
          </a:xfrm>
          <a:prstGeom prst="rect">
            <a:avLst/>
          </a:prstGeom>
          <a:noFill/>
        </p:spPr>
        <p:txBody>
          <a:bodyPr wrap="square">
            <a:spAutoFit/>
          </a:bodyPr>
          <a:lstStyle/>
          <a:p>
            <a:r>
              <a:rPr lang="pt-BR" sz="3200" dirty="0">
                <a:solidFill>
                  <a:srgbClr val="002060"/>
                </a:solidFill>
                <a:latin typeface="Calibri" panose="020F0502020204030204" pitchFamily="34" charset="0"/>
                <a:ea typeface="Calibri" panose="020F0502020204030204" pitchFamily="34" charset="0"/>
                <a:cs typeface="Calibri" panose="020F0502020204030204" pitchFamily="34" charset="0"/>
              </a:rPr>
              <a:t>	 Metodologia adotada para questionários setoriais</a:t>
            </a:r>
            <a:endParaRPr lang="en-GB"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BEFF372B-4AA8-B8C6-73E8-C819743051B4}"/>
              </a:ext>
            </a:extLst>
          </p:cNvPr>
          <p:cNvCxnSpPr>
            <a:cxnSpLocks/>
          </p:cNvCxnSpPr>
          <p:nvPr/>
        </p:nvCxnSpPr>
        <p:spPr>
          <a:xfrm>
            <a:off x="0" y="892969"/>
            <a:ext cx="9606278" cy="9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FD07243C-A3EE-A165-DB87-5DF8684CE579}"/>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 name="Freeform 2">
            <a:extLst>
              <a:ext uri="{FF2B5EF4-FFF2-40B4-BE49-F238E27FC236}">
                <a16:creationId xmlns:a16="http://schemas.microsoft.com/office/drawing/2014/main" id="{51F5C30F-2D43-90A6-4389-CAEB08C2D214}"/>
              </a:ext>
            </a:extLst>
          </p:cNvPr>
          <p:cNvSpPr>
            <a:spLocks noChangeArrowheads="1"/>
          </p:cNvSpPr>
          <p:nvPr/>
        </p:nvSpPr>
        <p:spPr bwMode="auto">
          <a:xfrm>
            <a:off x="-618905" y="1641051"/>
            <a:ext cx="3119988" cy="1587458"/>
          </a:xfrm>
          <a:custGeom>
            <a:avLst/>
            <a:gdLst>
              <a:gd name="T0" fmla="*/ 4545 w 5010"/>
              <a:gd name="T1" fmla="*/ 742 h 2548"/>
              <a:gd name="T2" fmla="*/ 2262 w 5010"/>
              <a:gd name="T3" fmla="*/ 0 h 2548"/>
              <a:gd name="T4" fmla="*/ 0 w 5010"/>
              <a:gd name="T5" fmla="*/ 0 h 2548"/>
              <a:gd name="T6" fmla="*/ 0 w 5010"/>
              <a:gd name="T7" fmla="*/ 1993 h 2548"/>
              <a:gd name="T8" fmla="*/ 2262 w 5010"/>
              <a:gd name="T9" fmla="*/ 1993 h 2548"/>
              <a:gd name="T10" fmla="*/ 3374 w 5010"/>
              <a:gd name="T11" fmla="*/ 2354 h 2548"/>
              <a:gd name="T12" fmla="*/ 3600 w 5010"/>
              <a:gd name="T13" fmla="*/ 2547 h 2548"/>
              <a:gd name="T14" fmla="*/ 5009 w 5010"/>
              <a:gd name="T15" fmla="*/ 1138 h 2548"/>
              <a:gd name="T16" fmla="*/ 4545 w 5010"/>
              <a:gd name="T17" fmla="*/ 742 h 2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10" h="2548">
                <a:moveTo>
                  <a:pt x="4545" y="742"/>
                </a:moveTo>
                <a:cubicBezTo>
                  <a:pt x="3905" y="276"/>
                  <a:pt x="3116" y="0"/>
                  <a:pt x="2262" y="0"/>
                </a:cubicBezTo>
                <a:lnTo>
                  <a:pt x="0" y="0"/>
                </a:lnTo>
                <a:lnTo>
                  <a:pt x="0" y="1993"/>
                </a:lnTo>
                <a:lnTo>
                  <a:pt x="2262" y="1993"/>
                </a:lnTo>
                <a:cubicBezTo>
                  <a:pt x="2678" y="1993"/>
                  <a:pt x="3062" y="2127"/>
                  <a:pt x="3374" y="2354"/>
                </a:cubicBezTo>
                <a:cubicBezTo>
                  <a:pt x="3454" y="2412"/>
                  <a:pt x="3530" y="2477"/>
                  <a:pt x="3600" y="2547"/>
                </a:cubicBezTo>
                <a:lnTo>
                  <a:pt x="5009" y="1138"/>
                </a:lnTo>
                <a:cubicBezTo>
                  <a:pt x="4865" y="994"/>
                  <a:pt x="4710" y="861"/>
                  <a:pt x="4545" y="742"/>
                </a:cubicBezTo>
              </a:path>
            </a:pathLst>
          </a:custGeom>
          <a:solidFill>
            <a:schemeClr val="accent1"/>
          </a:solidFill>
          <a:ln>
            <a:noFill/>
          </a:ln>
          <a:effectLst/>
        </p:spPr>
        <p:txBody>
          <a:bodyPr wrap="none" anchor="ctr"/>
          <a:lstStyle/>
          <a:p>
            <a:pPr defTabSz="914217"/>
            <a:endParaRPr lang="en-US">
              <a:solidFill>
                <a:srgbClr val="AAAAAA"/>
              </a:solidFill>
              <a:latin typeface="Calibri" panose="020F0502020204030204"/>
            </a:endParaRPr>
          </a:p>
        </p:txBody>
      </p:sp>
      <p:sp>
        <p:nvSpPr>
          <p:cNvPr id="27" name="Freeform 3">
            <a:extLst>
              <a:ext uri="{FF2B5EF4-FFF2-40B4-BE49-F238E27FC236}">
                <a16:creationId xmlns:a16="http://schemas.microsoft.com/office/drawing/2014/main" id="{5A488E27-CCB6-ABC7-36C6-B95697DC3611}"/>
              </a:ext>
            </a:extLst>
          </p:cNvPr>
          <p:cNvSpPr>
            <a:spLocks noChangeArrowheads="1"/>
          </p:cNvSpPr>
          <p:nvPr/>
        </p:nvSpPr>
        <p:spPr bwMode="auto">
          <a:xfrm>
            <a:off x="-618905" y="4892868"/>
            <a:ext cx="3119988" cy="1587458"/>
          </a:xfrm>
          <a:custGeom>
            <a:avLst/>
            <a:gdLst>
              <a:gd name="T0" fmla="*/ 3600 w 5010"/>
              <a:gd name="T1" fmla="*/ 0 h 2548"/>
              <a:gd name="T2" fmla="*/ 3374 w 5010"/>
              <a:gd name="T3" fmla="*/ 193 h 2548"/>
              <a:gd name="T4" fmla="*/ 2262 w 5010"/>
              <a:gd name="T5" fmla="*/ 554 h 2548"/>
              <a:gd name="T6" fmla="*/ 0 w 5010"/>
              <a:gd name="T7" fmla="*/ 554 h 2548"/>
              <a:gd name="T8" fmla="*/ 0 w 5010"/>
              <a:gd name="T9" fmla="*/ 2547 h 2548"/>
              <a:gd name="T10" fmla="*/ 2262 w 5010"/>
              <a:gd name="T11" fmla="*/ 2547 h 2548"/>
              <a:gd name="T12" fmla="*/ 4545 w 5010"/>
              <a:gd name="T13" fmla="*/ 1806 h 2548"/>
              <a:gd name="T14" fmla="*/ 5009 w 5010"/>
              <a:gd name="T15" fmla="*/ 1409 h 2548"/>
              <a:gd name="T16" fmla="*/ 3600 w 5010"/>
              <a:gd name="T17" fmla="*/ 0 h 2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10" h="2548">
                <a:moveTo>
                  <a:pt x="3600" y="0"/>
                </a:moveTo>
                <a:cubicBezTo>
                  <a:pt x="3530" y="71"/>
                  <a:pt x="3454" y="135"/>
                  <a:pt x="3374" y="193"/>
                </a:cubicBezTo>
                <a:cubicBezTo>
                  <a:pt x="3062" y="420"/>
                  <a:pt x="2678" y="554"/>
                  <a:pt x="2262" y="554"/>
                </a:cubicBezTo>
                <a:lnTo>
                  <a:pt x="0" y="554"/>
                </a:lnTo>
                <a:lnTo>
                  <a:pt x="0" y="2547"/>
                </a:lnTo>
                <a:lnTo>
                  <a:pt x="2262" y="2547"/>
                </a:lnTo>
                <a:cubicBezTo>
                  <a:pt x="3116" y="2547"/>
                  <a:pt x="3905" y="2272"/>
                  <a:pt x="4545" y="1806"/>
                </a:cubicBezTo>
                <a:cubicBezTo>
                  <a:pt x="4710" y="1686"/>
                  <a:pt x="4865" y="1553"/>
                  <a:pt x="5009" y="1409"/>
                </a:cubicBezTo>
                <a:lnTo>
                  <a:pt x="3600" y="0"/>
                </a:lnTo>
              </a:path>
            </a:pathLst>
          </a:custGeom>
          <a:solidFill>
            <a:schemeClr val="accent4"/>
          </a:solidFill>
          <a:ln>
            <a:noFill/>
          </a:ln>
          <a:effectLst/>
        </p:spPr>
        <p:txBody>
          <a:bodyPr wrap="none" anchor="ctr"/>
          <a:lstStyle/>
          <a:p>
            <a:pPr defTabSz="914217"/>
            <a:endParaRPr lang="en-US">
              <a:solidFill>
                <a:srgbClr val="AAAAAA"/>
              </a:solidFill>
              <a:latin typeface="Calibri" panose="020F0502020204030204"/>
            </a:endParaRPr>
          </a:p>
        </p:txBody>
      </p:sp>
      <p:sp>
        <p:nvSpPr>
          <p:cNvPr id="28" name="Freeform 78">
            <a:extLst>
              <a:ext uri="{FF2B5EF4-FFF2-40B4-BE49-F238E27FC236}">
                <a16:creationId xmlns:a16="http://schemas.microsoft.com/office/drawing/2014/main" id="{8C0658BC-B22C-EA1A-3035-314378BC9A31}"/>
              </a:ext>
            </a:extLst>
          </p:cNvPr>
          <p:cNvSpPr>
            <a:spLocks noChangeArrowheads="1"/>
          </p:cNvSpPr>
          <p:nvPr/>
        </p:nvSpPr>
        <p:spPr bwMode="auto">
          <a:xfrm>
            <a:off x="1622213" y="4060688"/>
            <a:ext cx="1587459" cy="1711050"/>
          </a:xfrm>
          <a:custGeom>
            <a:avLst/>
            <a:gdLst>
              <a:gd name="T0" fmla="*/ 461 w 2547"/>
              <a:gd name="T1" fmla="*/ 585 h 2747"/>
              <a:gd name="T2" fmla="*/ 0 w 2547"/>
              <a:gd name="T3" fmla="*/ 1337 h 2747"/>
              <a:gd name="T4" fmla="*/ 1409 w 2547"/>
              <a:gd name="T5" fmla="*/ 2746 h 2747"/>
              <a:gd name="T6" fmla="*/ 2357 w 2547"/>
              <a:gd name="T7" fmla="*/ 1201 h 2747"/>
              <a:gd name="T8" fmla="*/ 2546 w 2547"/>
              <a:gd name="T9" fmla="*/ 0 h 2747"/>
              <a:gd name="T10" fmla="*/ 554 w 2547"/>
              <a:gd name="T11" fmla="*/ 0 h 2747"/>
              <a:gd name="T12" fmla="*/ 461 w 2547"/>
              <a:gd name="T13" fmla="*/ 585 h 2747"/>
            </a:gdLst>
            <a:ahLst/>
            <a:cxnLst>
              <a:cxn ang="0">
                <a:pos x="T0" y="T1"/>
              </a:cxn>
              <a:cxn ang="0">
                <a:pos x="T2" y="T3"/>
              </a:cxn>
              <a:cxn ang="0">
                <a:pos x="T4" y="T5"/>
              </a:cxn>
              <a:cxn ang="0">
                <a:pos x="T6" y="T7"/>
              </a:cxn>
              <a:cxn ang="0">
                <a:pos x="T8" y="T9"/>
              </a:cxn>
              <a:cxn ang="0">
                <a:pos x="T10" y="T11"/>
              </a:cxn>
              <a:cxn ang="0">
                <a:pos x="T12" y="T13"/>
              </a:cxn>
            </a:cxnLst>
            <a:rect l="0" t="0" r="r" b="b"/>
            <a:pathLst>
              <a:path w="2547" h="2747">
                <a:moveTo>
                  <a:pt x="461" y="585"/>
                </a:moveTo>
                <a:cubicBezTo>
                  <a:pt x="369" y="872"/>
                  <a:pt x="208" y="1129"/>
                  <a:pt x="0" y="1337"/>
                </a:cubicBezTo>
                <a:lnTo>
                  <a:pt x="1409" y="2746"/>
                </a:lnTo>
                <a:cubicBezTo>
                  <a:pt x="1837" y="2318"/>
                  <a:pt x="2166" y="1791"/>
                  <a:pt x="2357" y="1201"/>
                </a:cubicBezTo>
                <a:cubicBezTo>
                  <a:pt x="2480" y="822"/>
                  <a:pt x="2546" y="419"/>
                  <a:pt x="2546" y="0"/>
                </a:cubicBezTo>
                <a:lnTo>
                  <a:pt x="554" y="0"/>
                </a:lnTo>
                <a:cubicBezTo>
                  <a:pt x="554" y="204"/>
                  <a:pt x="521" y="400"/>
                  <a:pt x="461" y="585"/>
                </a:cubicBezTo>
              </a:path>
            </a:pathLst>
          </a:custGeom>
          <a:solidFill>
            <a:schemeClr val="accent3"/>
          </a:solidFill>
          <a:ln>
            <a:noFill/>
          </a:ln>
          <a:effectLst/>
        </p:spPr>
        <p:txBody>
          <a:bodyPr wrap="none" anchor="ctr"/>
          <a:lstStyle/>
          <a:p>
            <a:pPr defTabSz="914217"/>
            <a:endParaRPr lang="en-US">
              <a:solidFill>
                <a:srgbClr val="AAAAAA"/>
              </a:solidFill>
              <a:latin typeface="Calibri" panose="020F0502020204030204"/>
            </a:endParaRPr>
          </a:p>
        </p:txBody>
      </p:sp>
      <p:sp>
        <p:nvSpPr>
          <p:cNvPr id="29" name="Freeform 79">
            <a:extLst>
              <a:ext uri="{FF2B5EF4-FFF2-40B4-BE49-F238E27FC236}">
                <a16:creationId xmlns:a16="http://schemas.microsoft.com/office/drawing/2014/main" id="{D2DE44E5-1E99-6639-48ED-405336EABAE4}"/>
              </a:ext>
            </a:extLst>
          </p:cNvPr>
          <p:cNvSpPr>
            <a:spLocks noChangeArrowheads="1"/>
          </p:cNvSpPr>
          <p:nvPr/>
        </p:nvSpPr>
        <p:spPr bwMode="auto">
          <a:xfrm>
            <a:off x="1622213" y="2349639"/>
            <a:ext cx="1587459" cy="1711049"/>
          </a:xfrm>
          <a:custGeom>
            <a:avLst/>
            <a:gdLst>
              <a:gd name="T0" fmla="*/ 1409 w 2547"/>
              <a:gd name="T1" fmla="*/ 0 h 2747"/>
              <a:gd name="T2" fmla="*/ 0 w 2547"/>
              <a:gd name="T3" fmla="*/ 1409 h 2747"/>
              <a:gd name="T4" fmla="*/ 461 w 2547"/>
              <a:gd name="T5" fmla="*/ 2162 h 2747"/>
              <a:gd name="T6" fmla="*/ 554 w 2547"/>
              <a:gd name="T7" fmla="*/ 2746 h 2747"/>
              <a:gd name="T8" fmla="*/ 2546 w 2547"/>
              <a:gd name="T9" fmla="*/ 2746 h 2747"/>
              <a:gd name="T10" fmla="*/ 2357 w 2547"/>
              <a:gd name="T11" fmla="*/ 1545 h 2747"/>
              <a:gd name="T12" fmla="*/ 1409 w 2547"/>
              <a:gd name="T13" fmla="*/ 0 h 2747"/>
            </a:gdLst>
            <a:ahLst/>
            <a:cxnLst>
              <a:cxn ang="0">
                <a:pos x="T0" y="T1"/>
              </a:cxn>
              <a:cxn ang="0">
                <a:pos x="T2" y="T3"/>
              </a:cxn>
              <a:cxn ang="0">
                <a:pos x="T4" y="T5"/>
              </a:cxn>
              <a:cxn ang="0">
                <a:pos x="T6" y="T7"/>
              </a:cxn>
              <a:cxn ang="0">
                <a:pos x="T8" y="T9"/>
              </a:cxn>
              <a:cxn ang="0">
                <a:pos x="T10" y="T11"/>
              </a:cxn>
              <a:cxn ang="0">
                <a:pos x="T12" y="T13"/>
              </a:cxn>
            </a:cxnLst>
            <a:rect l="0" t="0" r="r" b="b"/>
            <a:pathLst>
              <a:path w="2547" h="2747">
                <a:moveTo>
                  <a:pt x="1409" y="0"/>
                </a:moveTo>
                <a:lnTo>
                  <a:pt x="0" y="1409"/>
                </a:lnTo>
                <a:cubicBezTo>
                  <a:pt x="208" y="1618"/>
                  <a:pt x="369" y="1874"/>
                  <a:pt x="461" y="2162"/>
                </a:cubicBezTo>
                <a:cubicBezTo>
                  <a:pt x="521" y="2346"/>
                  <a:pt x="554" y="2542"/>
                  <a:pt x="554" y="2746"/>
                </a:cubicBezTo>
                <a:lnTo>
                  <a:pt x="2546" y="2746"/>
                </a:lnTo>
                <a:cubicBezTo>
                  <a:pt x="2546" y="2327"/>
                  <a:pt x="2480" y="1924"/>
                  <a:pt x="2357" y="1545"/>
                </a:cubicBezTo>
                <a:cubicBezTo>
                  <a:pt x="2166" y="956"/>
                  <a:pt x="1837" y="428"/>
                  <a:pt x="1409" y="0"/>
                </a:cubicBezTo>
              </a:path>
            </a:pathLst>
          </a:custGeom>
          <a:solidFill>
            <a:schemeClr val="accent2"/>
          </a:solidFill>
          <a:ln>
            <a:noFill/>
          </a:ln>
          <a:effectLst/>
        </p:spPr>
        <p:txBody>
          <a:bodyPr wrap="none" anchor="ctr"/>
          <a:lstStyle/>
          <a:p>
            <a:pPr defTabSz="914217"/>
            <a:endParaRPr lang="en-US">
              <a:solidFill>
                <a:srgbClr val="AAAAAA"/>
              </a:solidFill>
              <a:latin typeface="Calibri" panose="020F0502020204030204"/>
            </a:endParaRPr>
          </a:p>
        </p:txBody>
      </p:sp>
      <p:sp>
        <p:nvSpPr>
          <p:cNvPr id="30" name="Freeform 80">
            <a:extLst>
              <a:ext uri="{FF2B5EF4-FFF2-40B4-BE49-F238E27FC236}">
                <a16:creationId xmlns:a16="http://schemas.microsoft.com/office/drawing/2014/main" id="{27051BEC-D6F0-4B48-6452-7FCE546BD1A7}"/>
              </a:ext>
            </a:extLst>
          </p:cNvPr>
          <p:cNvSpPr>
            <a:spLocks noChangeArrowheads="1"/>
          </p:cNvSpPr>
          <p:nvPr/>
        </p:nvSpPr>
        <p:spPr bwMode="auto">
          <a:xfrm>
            <a:off x="2652779" y="4230173"/>
            <a:ext cx="1985696" cy="19226"/>
          </a:xfrm>
          <a:custGeom>
            <a:avLst/>
            <a:gdLst>
              <a:gd name="T0" fmla="*/ 0 w 3190"/>
              <a:gd name="T1" fmla="*/ 31 h 32"/>
              <a:gd name="T2" fmla="*/ 9 w 3190"/>
              <a:gd name="T3" fmla="*/ 0 h 32"/>
              <a:gd name="T4" fmla="*/ 254 w 3190"/>
              <a:gd name="T5" fmla="*/ 31 h 32"/>
              <a:gd name="T6" fmla="*/ 131 w 3190"/>
              <a:gd name="T7" fmla="*/ 0 h 32"/>
              <a:gd name="T8" fmla="*/ 254 w 3190"/>
              <a:gd name="T9" fmla="*/ 31 h 32"/>
              <a:gd name="T10" fmla="*/ 376 w 3190"/>
              <a:gd name="T11" fmla="*/ 31 h 32"/>
              <a:gd name="T12" fmla="*/ 498 w 3190"/>
              <a:gd name="T13" fmla="*/ 0 h 32"/>
              <a:gd name="T14" fmla="*/ 743 w 3190"/>
              <a:gd name="T15" fmla="*/ 31 h 32"/>
              <a:gd name="T16" fmla="*/ 621 w 3190"/>
              <a:gd name="T17" fmla="*/ 0 h 32"/>
              <a:gd name="T18" fmla="*/ 743 w 3190"/>
              <a:gd name="T19" fmla="*/ 31 h 32"/>
              <a:gd name="T20" fmla="*/ 865 w 3190"/>
              <a:gd name="T21" fmla="*/ 31 h 32"/>
              <a:gd name="T22" fmla="*/ 988 w 3190"/>
              <a:gd name="T23" fmla="*/ 0 h 32"/>
              <a:gd name="T24" fmla="*/ 1232 w 3190"/>
              <a:gd name="T25" fmla="*/ 31 h 32"/>
              <a:gd name="T26" fmla="*/ 1110 w 3190"/>
              <a:gd name="T27" fmla="*/ 0 h 32"/>
              <a:gd name="T28" fmla="*/ 1232 w 3190"/>
              <a:gd name="T29" fmla="*/ 31 h 32"/>
              <a:gd name="T30" fmla="*/ 1355 w 3190"/>
              <a:gd name="T31" fmla="*/ 31 h 32"/>
              <a:gd name="T32" fmla="*/ 1477 w 3190"/>
              <a:gd name="T33" fmla="*/ 0 h 32"/>
              <a:gd name="T34" fmla="*/ 1722 w 3190"/>
              <a:gd name="T35" fmla="*/ 31 h 32"/>
              <a:gd name="T36" fmla="*/ 1599 w 3190"/>
              <a:gd name="T37" fmla="*/ 0 h 32"/>
              <a:gd name="T38" fmla="*/ 1722 w 3190"/>
              <a:gd name="T39" fmla="*/ 31 h 32"/>
              <a:gd name="T40" fmla="*/ 1844 w 3190"/>
              <a:gd name="T41" fmla="*/ 31 h 32"/>
              <a:gd name="T42" fmla="*/ 1966 w 3190"/>
              <a:gd name="T43" fmla="*/ 0 h 32"/>
              <a:gd name="T44" fmla="*/ 2211 w 3190"/>
              <a:gd name="T45" fmla="*/ 31 h 32"/>
              <a:gd name="T46" fmla="*/ 2089 w 3190"/>
              <a:gd name="T47" fmla="*/ 0 h 32"/>
              <a:gd name="T48" fmla="*/ 2211 w 3190"/>
              <a:gd name="T49" fmla="*/ 31 h 32"/>
              <a:gd name="T50" fmla="*/ 2333 w 3190"/>
              <a:gd name="T51" fmla="*/ 31 h 32"/>
              <a:gd name="T52" fmla="*/ 2456 w 3190"/>
              <a:gd name="T53" fmla="*/ 0 h 32"/>
              <a:gd name="T54" fmla="*/ 2700 w 3190"/>
              <a:gd name="T55" fmla="*/ 31 h 32"/>
              <a:gd name="T56" fmla="*/ 2578 w 3190"/>
              <a:gd name="T57" fmla="*/ 0 h 32"/>
              <a:gd name="T58" fmla="*/ 2700 w 3190"/>
              <a:gd name="T59" fmla="*/ 31 h 32"/>
              <a:gd name="T60" fmla="*/ 2822 w 3190"/>
              <a:gd name="T61" fmla="*/ 31 h 32"/>
              <a:gd name="T62" fmla="*/ 2945 w 3190"/>
              <a:gd name="T63" fmla="*/ 0 h 32"/>
              <a:gd name="T64" fmla="*/ 3189 w 3190"/>
              <a:gd name="T65" fmla="*/ 31 h 32"/>
              <a:gd name="T66" fmla="*/ 3067 w 3190"/>
              <a:gd name="T67" fmla="*/ 0 h 32"/>
              <a:gd name="T68" fmla="*/ 3189 w 3190"/>
              <a:gd name="T69" fmla="*/ 3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90" h="32">
                <a:moveTo>
                  <a:pt x="9" y="31"/>
                </a:moveTo>
                <a:lnTo>
                  <a:pt x="0" y="31"/>
                </a:lnTo>
                <a:lnTo>
                  <a:pt x="0" y="0"/>
                </a:lnTo>
                <a:lnTo>
                  <a:pt x="9" y="0"/>
                </a:lnTo>
                <a:lnTo>
                  <a:pt x="9" y="31"/>
                </a:lnTo>
                <a:close/>
                <a:moveTo>
                  <a:pt x="254" y="31"/>
                </a:moveTo>
                <a:lnTo>
                  <a:pt x="131" y="31"/>
                </a:lnTo>
                <a:lnTo>
                  <a:pt x="131" y="0"/>
                </a:lnTo>
                <a:lnTo>
                  <a:pt x="254" y="0"/>
                </a:lnTo>
                <a:lnTo>
                  <a:pt x="254" y="31"/>
                </a:lnTo>
                <a:close/>
                <a:moveTo>
                  <a:pt x="498" y="31"/>
                </a:moveTo>
                <a:lnTo>
                  <a:pt x="376" y="31"/>
                </a:lnTo>
                <a:lnTo>
                  <a:pt x="376" y="0"/>
                </a:lnTo>
                <a:lnTo>
                  <a:pt x="498" y="0"/>
                </a:lnTo>
                <a:lnTo>
                  <a:pt x="498" y="31"/>
                </a:lnTo>
                <a:close/>
                <a:moveTo>
                  <a:pt x="743" y="31"/>
                </a:moveTo>
                <a:lnTo>
                  <a:pt x="621" y="31"/>
                </a:lnTo>
                <a:lnTo>
                  <a:pt x="621" y="0"/>
                </a:lnTo>
                <a:lnTo>
                  <a:pt x="743" y="0"/>
                </a:lnTo>
                <a:lnTo>
                  <a:pt x="743" y="31"/>
                </a:lnTo>
                <a:close/>
                <a:moveTo>
                  <a:pt x="988" y="31"/>
                </a:moveTo>
                <a:lnTo>
                  <a:pt x="865" y="31"/>
                </a:lnTo>
                <a:lnTo>
                  <a:pt x="865" y="0"/>
                </a:lnTo>
                <a:lnTo>
                  <a:pt x="988" y="0"/>
                </a:lnTo>
                <a:lnTo>
                  <a:pt x="988" y="31"/>
                </a:lnTo>
                <a:close/>
                <a:moveTo>
                  <a:pt x="1232" y="31"/>
                </a:moveTo>
                <a:lnTo>
                  <a:pt x="1110" y="31"/>
                </a:lnTo>
                <a:lnTo>
                  <a:pt x="1110" y="0"/>
                </a:lnTo>
                <a:lnTo>
                  <a:pt x="1232" y="0"/>
                </a:lnTo>
                <a:lnTo>
                  <a:pt x="1232" y="31"/>
                </a:lnTo>
                <a:close/>
                <a:moveTo>
                  <a:pt x="1477" y="31"/>
                </a:moveTo>
                <a:lnTo>
                  <a:pt x="1355" y="31"/>
                </a:lnTo>
                <a:lnTo>
                  <a:pt x="1355" y="0"/>
                </a:lnTo>
                <a:lnTo>
                  <a:pt x="1477" y="0"/>
                </a:lnTo>
                <a:lnTo>
                  <a:pt x="1477" y="31"/>
                </a:lnTo>
                <a:close/>
                <a:moveTo>
                  <a:pt x="1722" y="31"/>
                </a:moveTo>
                <a:lnTo>
                  <a:pt x="1599" y="31"/>
                </a:lnTo>
                <a:lnTo>
                  <a:pt x="1599" y="0"/>
                </a:lnTo>
                <a:lnTo>
                  <a:pt x="1722" y="0"/>
                </a:lnTo>
                <a:lnTo>
                  <a:pt x="1722" y="31"/>
                </a:lnTo>
                <a:close/>
                <a:moveTo>
                  <a:pt x="1966" y="31"/>
                </a:moveTo>
                <a:lnTo>
                  <a:pt x="1844" y="31"/>
                </a:lnTo>
                <a:lnTo>
                  <a:pt x="1844" y="0"/>
                </a:lnTo>
                <a:lnTo>
                  <a:pt x="1966" y="0"/>
                </a:lnTo>
                <a:lnTo>
                  <a:pt x="1966" y="31"/>
                </a:lnTo>
                <a:close/>
                <a:moveTo>
                  <a:pt x="2211" y="31"/>
                </a:moveTo>
                <a:lnTo>
                  <a:pt x="2089" y="31"/>
                </a:lnTo>
                <a:lnTo>
                  <a:pt x="2089" y="0"/>
                </a:lnTo>
                <a:lnTo>
                  <a:pt x="2211" y="0"/>
                </a:lnTo>
                <a:lnTo>
                  <a:pt x="2211" y="31"/>
                </a:lnTo>
                <a:close/>
                <a:moveTo>
                  <a:pt x="2456" y="31"/>
                </a:moveTo>
                <a:lnTo>
                  <a:pt x="2333" y="31"/>
                </a:lnTo>
                <a:lnTo>
                  <a:pt x="2333" y="0"/>
                </a:lnTo>
                <a:lnTo>
                  <a:pt x="2456" y="0"/>
                </a:lnTo>
                <a:lnTo>
                  <a:pt x="2456" y="31"/>
                </a:lnTo>
                <a:close/>
                <a:moveTo>
                  <a:pt x="2700" y="31"/>
                </a:moveTo>
                <a:lnTo>
                  <a:pt x="2578" y="31"/>
                </a:lnTo>
                <a:lnTo>
                  <a:pt x="2578" y="0"/>
                </a:lnTo>
                <a:lnTo>
                  <a:pt x="2700" y="0"/>
                </a:lnTo>
                <a:lnTo>
                  <a:pt x="2700" y="31"/>
                </a:lnTo>
                <a:close/>
                <a:moveTo>
                  <a:pt x="2945" y="31"/>
                </a:moveTo>
                <a:lnTo>
                  <a:pt x="2822" y="31"/>
                </a:lnTo>
                <a:lnTo>
                  <a:pt x="2822" y="0"/>
                </a:lnTo>
                <a:lnTo>
                  <a:pt x="2945" y="0"/>
                </a:lnTo>
                <a:lnTo>
                  <a:pt x="2945" y="31"/>
                </a:lnTo>
                <a:close/>
                <a:moveTo>
                  <a:pt x="3189" y="31"/>
                </a:moveTo>
                <a:lnTo>
                  <a:pt x="3067" y="31"/>
                </a:lnTo>
                <a:lnTo>
                  <a:pt x="3067" y="0"/>
                </a:lnTo>
                <a:lnTo>
                  <a:pt x="3189" y="0"/>
                </a:lnTo>
                <a:lnTo>
                  <a:pt x="3189" y="31"/>
                </a:lnTo>
                <a:close/>
              </a:path>
            </a:pathLst>
          </a:custGeom>
          <a:solidFill>
            <a:schemeClr val="accent3"/>
          </a:solidFill>
          <a:ln>
            <a:noFill/>
          </a:ln>
          <a:effectLst/>
        </p:spPr>
        <p:txBody>
          <a:bodyPr wrap="none" anchor="ctr"/>
          <a:lstStyle/>
          <a:p>
            <a:pPr defTabSz="914217"/>
            <a:endParaRPr lang="en-US">
              <a:solidFill>
                <a:srgbClr val="AAAAAA"/>
              </a:solidFill>
              <a:latin typeface="Calibri" panose="020F0502020204030204"/>
            </a:endParaRPr>
          </a:p>
        </p:txBody>
      </p:sp>
      <p:sp>
        <p:nvSpPr>
          <p:cNvPr id="31" name="Freeform 81">
            <a:extLst>
              <a:ext uri="{FF2B5EF4-FFF2-40B4-BE49-F238E27FC236}">
                <a16:creationId xmlns:a16="http://schemas.microsoft.com/office/drawing/2014/main" id="{86C6B019-E889-10ED-2E54-B25AA70BAFB2}"/>
              </a:ext>
            </a:extLst>
          </p:cNvPr>
          <p:cNvSpPr>
            <a:spLocks noChangeArrowheads="1"/>
          </p:cNvSpPr>
          <p:nvPr/>
        </p:nvSpPr>
        <p:spPr bwMode="auto">
          <a:xfrm flipV="1">
            <a:off x="2612959" y="2627300"/>
            <a:ext cx="2057104" cy="45719"/>
          </a:xfrm>
          <a:custGeom>
            <a:avLst/>
            <a:gdLst>
              <a:gd name="T0" fmla="*/ 0 w 3303"/>
              <a:gd name="T1" fmla="*/ 30 h 31"/>
              <a:gd name="T2" fmla="*/ 122 w 3303"/>
              <a:gd name="T3" fmla="*/ 0 h 31"/>
              <a:gd name="T4" fmla="*/ 367 w 3303"/>
              <a:gd name="T5" fmla="*/ 30 h 31"/>
              <a:gd name="T6" fmla="*/ 244 w 3303"/>
              <a:gd name="T7" fmla="*/ 0 h 31"/>
              <a:gd name="T8" fmla="*/ 367 w 3303"/>
              <a:gd name="T9" fmla="*/ 30 h 31"/>
              <a:gd name="T10" fmla="*/ 489 w 3303"/>
              <a:gd name="T11" fmla="*/ 30 h 31"/>
              <a:gd name="T12" fmla="*/ 611 w 3303"/>
              <a:gd name="T13" fmla="*/ 0 h 31"/>
              <a:gd name="T14" fmla="*/ 856 w 3303"/>
              <a:gd name="T15" fmla="*/ 30 h 31"/>
              <a:gd name="T16" fmla="*/ 734 w 3303"/>
              <a:gd name="T17" fmla="*/ 0 h 31"/>
              <a:gd name="T18" fmla="*/ 856 w 3303"/>
              <a:gd name="T19" fmla="*/ 30 h 31"/>
              <a:gd name="T20" fmla="*/ 978 w 3303"/>
              <a:gd name="T21" fmla="*/ 30 h 31"/>
              <a:gd name="T22" fmla="*/ 1101 w 3303"/>
              <a:gd name="T23" fmla="*/ 0 h 31"/>
              <a:gd name="T24" fmla="*/ 1345 w 3303"/>
              <a:gd name="T25" fmla="*/ 30 h 31"/>
              <a:gd name="T26" fmla="*/ 1223 w 3303"/>
              <a:gd name="T27" fmla="*/ 0 h 31"/>
              <a:gd name="T28" fmla="*/ 1345 w 3303"/>
              <a:gd name="T29" fmla="*/ 30 h 31"/>
              <a:gd name="T30" fmla="*/ 1468 w 3303"/>
              <a:gd name="T31" fmla="*/ 30 h 31"/>
              <a:gd name="T32" fmla="*/ 1590 w 3303"/>
              <a:gd name="T33" fmla="*/ 0 h 31"/>
              <a:gd name="T34" fmla="*/ 1835 w 3303"/>
              <a:gd name="T35" fmla="*/ 30 h 31"/>
              <a:gd name="T36" fmla="*/ 1712 w 3303"/>
              <a:gd name="T37" fmla="*/ 0 h 31"/>
              <a:gd name="T38" fmla="*/ 1835 w 3303"/>
              <a:gd name="T39" fmla="*/ 30 h 31"/>
              <a:gd name="T40" fmla="*/ 1957 w 3303"/>
              <a:gd name="T41" fmla="*/ 30 h 31"/>
              <a:gd name="T42" fmla="*/ 2079 w 3303"/>
              <a:gd name="T43" fmla="*/ 0 h 31"/>
              <a:gd name="T44" fmla="*/ 2324 w 3303"/>
              <a:gd name="T45" fmla="*/ 30 h 31"/>
              <a:gd name="T46" fmla="*/ 2202 w 3303"/>
              <a:gd name="T47" fmla="*/ 0 h 31"/>
              <a:gd name="T48" fmla="*/ 2324 w 3303"/>
              <a:gd name="T49" fmla="*/ 30 h 31"/>
              <a:gd name="T50" fmla="*/ 2446 w 3303"/>
              <a:gd name="T51" fmla="*/ 30 h 31"/>
              <a:gd name="T52" fmla="*/ 2569 w 3303"/>
              <a:gd name="T53" fmla="*/ 0 h 31"/>
              <a:gd name="T54" fmla="*/ 2813 w 3303"/>
              <a:gd name="T55" fmla="*/ 30 h 31"/>
              <a:gd name="T56" fmla="*/ 2691 w 3303"/>
              <a:gd name="T57" fmla="*/ 0 h 31"/>
              <a:gd name="T58" fmla="*/ 2813 w 3303"/>
              <a:gd name="T59" fmla="*/ 30 h 31"/>
              <a:gd name="T60" fmla="*/ 2935 w 3303"/>
              <a:gd name="T61" fmla="*/ 30 h 31"/>
              <a:gd name="T62" fmla="*/ 3058 w 3303"/>
              <a:gd name="T63" fmla="*/ 0 h 31"/>
              <a:gd name="T64" fmla="*/ 3302 w 3303"/>
              <a:gd name="T65" fmla="*/ 30 h 31"/>
              <a:gd name="T66" fmla="*/ 3180 w 3303"/>
              <a:gd name="T67" fmla="*/ 0 h 31"/>
              <a:gd name="T68" fmla="*/ 3302 w 3303"/>
              <a:gd name="T69"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303" h="31">
                <a:moveTo>
                  <a:pt x="122" y="30"/>
                </a:moveTo>
                <a:lnTo>
                  <a:pt x="0" y="30"/>
                </a:lnTo>
                <a:lnTo>
                  <a:pt x="0" y="0"/>
                </a:lnTo>
                <a:lnTo>
                  <a:pt x="122" y="0"/>
                </a:lnTo>
                <a:lnTo>
                  <a:pt x="122" y="30"/>
                </a:lnTo>
                <a:close/>
                <a:moveTo>
                  <a:pt x="367" y="30"/>
                </a:moveTo>
                <a:lnTo>
                  <a:pt x="244" y="30"/>
                </a:lnTo>
                <a:lnTo>
                  <a:pt x="244" y="0"/>
                </a:lnTo>
                <a:lnTo>
                  <a:pt x="367" y="0"/>
                </a:lnTo>
                <a:lnTo>
                  <a:pt x="367" y="30"/>
                </a:lnTo>
                <a:close/>
                <a:moveTo>
                  <a:pt x="611" y="30"/>
                </a:moveTo>
                <a:lnTo>
                  <a:pt x="489" y="30"/>
                </a:lnTo>
                <a:lnTo>
                  <a:pt x="489" y="0"/>
                </a:lnTo>
                <a:lnTo>
                  <a:pt x="611" y="0"/>
                </a:lnTo>
                <a:lnTo>
                  <a:pt x="611" y="30"/>
                </a:lnTo>
                <a:close/>
                <a:moveTo>
                  <a:pt x="856" y="30"/>
                </a:moveTo>
                <a:lnTo>
                  <a:pt x="734" y="30"/>
                </a:lnTo>
                <a:lnTo>
                  <a:pt x="734" y="0"/>
                </a:lnTo>
                <a:lnTo>
                  <a:pt x="856" y="0"/>
                </a:lnTo>
                <a:lnTo>
                  <a:pt x="856" y="30"/>
                </a:lnTo>
                <a:close/>
                <a:moveTo>
                  <a:pt x="1101" y="30"/>
                </a:moveTo>
                <a:lnTo>
                  <a:pt x="978" y="30"/>
                </a:lnTo>
                <a:lnTo>
                  <a:pt x="978" y="0"/>
                </a:lnTo>
                <a:lnTo>
                  <a:pt x="1101" y="0"/>
                </a:lnTo>
                <a:lnTo>
                  <a:pt x="1101" y="30"/>
                </a:lnTo>
                <a:close/>
                <a:moveTo>
                  <a:pt x="1345" y="30"/>
                </a:moveTo>
                <a:lnTo>
                  <a:pt x="1223" y="30"/>
                </a:lnTo>
                <a:lnTo>
                  <a:pt x="1223" y="0"/>
                </a:lnTo>
                <a:lnTo>
                  <a:pt x="1345" y="0"/>
                </a:lnTo>
                <a:lnTo>
                  <a:pt x="1345" y="30"/>
                </a:lnTo>
                <a:close/>
                <a:moveTo>
                  <a:pt x="1590" y="30"/>
                </a:moveTo>
                <a:lnTo>
                  <a:pt x="1468" y="30"/>
                </a:lnTo>
                <a:lnTo>
                  <a:pt x="1468" y="0"/>
                </a:lnTo>
                <a:lnTo>
                  <a:pt x="1590" y="0"/>
                </a:lnTo>
                <a:lnTo>
                  <a:pt x="1590" y="30"/>
                </a:lnTo>
                <a:close/>
                <a:moveTo>
                  <a:pt x="1835" y="30"/>
                </a:moveTo>
                <a:lnTo>
                  <a:pt x="1712" y="30"/>
                </a:lnTo>
                <a:lnTo>
                  <a:pt x="1712" y="0"/>
                </a:lnTo>
                <a:lnTo>
                  <a:pt x="1835" y="0"/>
                </a:lnTo>
                <a:lnTo>
                  <a:pt x="1835" y="30"/>
                </a:lnTo>
                <a:close/>
                <a:moveTo>
                  <a:pt x="2079" y="30"/>
                </a:moveTo>
                <a:lnTo>
                  <a:pt x="1957" y="30"/>
                </a:lnTo>
                <a:lnTo>
                  <a:pt x="1957" y="0"/>
                </a:lnTo>
                <a:lnTo>
                  <a:pt x="2079" y="0"/>
                </a:lnTo>
                <a:lnTo>
                  <a:pt x="2079" y="30"/>
                </a:lnTo>
                <a:close/>
                <a:moveTo>
                  <a:pt x="2324" y="30"/>
                </a:moveTo>
                <a:lnTo>
                  <a:pt x="2202" y="30"/>
                </a:lnTo>
                <a:lnTo>
                  <a:pt x="2202" y="0"/>
                </a:lnTo>
                <a:lnTo>
                  <a:pt x="2324" y="0"/>
                </a:lnTo>
                <a:lnTo>
                  <a:pt x="2324" y="30"/>
                </a:lnTo>
                <a:close/>
                <a:moveTo>
                  <a:pt x="2569" y="30"/>
                </a:moveTo>
                <a:lnTo>
                  <a:pt x="2446" y="30"/>
                </a:lnTo>
                <a:lnTo>
                  <a:pt x="2446" y="0"/>
                </a:lnTo>
                <a:lnTo>
                  <a:pt x="2569" y="0"/>
                </a:lnTo>
                <a:lnTo>
                  <a:pt x="2569" y="30"/>
                </a:lnTo>
                <a:close/>
                <a:moveTo>
                  <a:pt x="2813" y="30"/>
                </a:moveTo>
                <a:lnTo>
                  <a:pt x="2691" y="30"/>
                </a:lnTo>
                <a:lnTo>
                  <a:pt x="2691" y="0"/>
                </a:lnTo>
                <a:lnTo>
                  <a:pt x="2813" y="0"/>
                </a:lnTo>
                <a:lnTo>
                  <a:pt x="2813" y="30"/>
                </a:lnTo>
                <a:close/>
                <a:moveTo>
                  <a:pt x="3058" y="30"/>
                </a:moveTo>
                <a:lnTo>
                  <a:pt x="2935" y="30"/>
                </a:lnTo>
                <a:lnTo>
                  <a:pt x="2935" y="0"/>
                </a:lnTo>
                <a:lnTo>
                  <a:pt x="3058" y="0"/>
                </a:lnTo>
                <a:lnTo>
                  <a:pt x="3058" y="30"/>
                </a:lnTo>
                <a:close/>
                <a:moveTo>
                  <a:pt x="3302" y="30"/>
                </a:moveTo>
                <a:lnTo>
                  <a:pt x="3180" y="30"/>
                </a:lnTo>
                <a:lnTo>
                  <a:pt x="3180" y="0"/>
                </a:lnTo>
                <a:lnTo>
                  <a:pt x="3302" y="0"/>
                </a:lnTo>
                <a:lnTo>
                  <a:pt x="3302" y="30"/>
                </a:lnTo>
                <a:close/>
              </a:path>
            </a:pathLst>
          </a:custGeom>
          <a:solidFill>
            <a:schemeClr val="accent2"/>
          </a:solidFill>
          <a:ln>
            <a:noFill/>
          </a:ln>
          <a:effectLst/>
        </p:spPr>
        <p:txBody>
          <a:bodyPr wrap="none" anchor="ctr"/>
          <a:lstStyle/>
          <a:p>
            <a:pPr defTabSz="914217"/>
            <a:endParaRPr lang="en-US">
              <a:solidFill>
                <a:srgbClr val="AAAAAA"/>
              </a:solidFill>
              <a:latin typeface="Calibri" panose="020F0502020204030204"/>
            </a:endParaRPr>
          </a:p>
        </p:txBody>
      </p:sp>
      <p:sp>
        <p:nvSpPr>
          <p:cNvPr id="33" name="Freeform 83">
            <a:extLst>
              <a:ext uri="{FF2B5EF4-FFF2-40B4-BE49-F238E27FC236}">
                <a16:creationId xmlns:a16="http://schemas.microsoft.com/office/drawing/2014/main" id="{7F0F20CD-3E13-1629-43E2-2D0675A4AC75}"/>
              </a:ext>
            </a:extLst>
          </p:cNvPr>
          <p:cNvSpPr>
            <a:spLocks noChangeArrowheads="1"/>
          </p:cNvSpPr>
          <p:nvPr/>
        </p:nvSpPr>
        <p:spPr bwMode="auto">
          <a:xfrm>
            <a:off x="1775285" y="5771738"/>
            <a:ext cx="2894778" cy="552041"/>
          </a:xfrm>
          <a:custGeom>
            <a:avLst/>
            <a:gdLst>
              <a:gd name="T0" fmla="*/ 2568 w 4648"/>
              <a:gd name="T1" fmla="*/ 30 h 888"/>
              <a:gd name="T2" fmla="*/ 2690 w 4648"/>
              <a:gd name="T3" fmla="*/ 0 h 888"/>
              <a:gd name="T4" fmla="*/ 2935 w 4648"/>
              <a:gd name="T5" fmla="*/ 30 h 888"/>
              <a:gd name="T6" fmla="*/ 2812 w 4648"/>
              <a:gd name="T7" fmla="*/ 0 h 888"/>
              <a:gd name="T8" fmla="*/ 2935 w 4648"/>
              <a:gd name="T9" fmla="*/ 30 h 888"/>
              <a:gd name="T10" fmla="*/ 3057 w 4648"/>
              <a:gd name="T11" fmla="*/ 30 h 888"/>
              <a:gd name="T12" fmla="*/ 3179 w 4648"/>
              <a:gd name="T13" fmla="*/ 0 h 888"/>
              <a:gd name="T14" fmla="*/ 3424 w 4648"/>
              <a:gd name="T15" fmla="*/ 30 h 888"/>
              <a:gd name="T16" fmla="*/ 3302 w 4648"/>
              <a:gd name="T17" fmla="*/ 0 h 888"/>
              <a:gd name="T18" fmla="*/ 3424 w 4648"/>
              <a:gd name="T19" fmla="*/ 30 h 888"/>
              <a:gd name="T20" fmla="*/ 3546 w 4648"/>
              <a:gd name="T21" fmla="*/ 30 h 888"/>
              <a:gd name="T22" fmla="*/ 3669 w 4648"/>
              <a:gd name="T23" fmla="*/ 0 h 888"/>
              <a:gd name="T24" fmla="*/ 3913 w 4648"/>
              <a:gd name="T25" fmla="*/ 30 h 888"/>
              <a:gd name="T26" fmla="*/ 3791 w 4648"/>
              <a:gd name="T27" fmla="*/ 0 h 888"/>
              <a:gd name="T28" fmla="*/ 3913 w 4648"/>
              <a:gd name="T29" fmla="*/ 30 h 888"/>
              <a:gd name="T30" fmla="*/ 4036 w 4648"/>
              <a:gd name="T31" fmla="*/ 30 h 888"/>
              <a:gd name="T32" fmla="*/ 4158 w 4648"/>
              <a:gd name="T33" fmla="*/ 0 h 888"/>
              <a:gd name="T34" fmla="*/ 4403 w 4648"/>
              <a:gd name="T35" fmla="*/ 30 h 888"/>
              <a:gd name="T36" fmla="*/ 4280 w 4648"/>
              <a:gd name="T37" fmla="*/ 0 h 888"/>
              <a:gd name="T38" fmla="*/ 4403 w 4648"/>
              <a:gd name="T39" fmla="*/ 30 h 888"/>
              <a:gd name="T40" fmla="*/ 4525 w 4648"/>
              <a:gd name="T41" fmla="*/ 30 h 888"/>
              <a:gd name="T42" fmla="*/ 4647 w 4648"/>
              <a:gd name="T43" fmla="*/ 0 h 888"/>
              <a:gd name="T44" fmla="*/ 2475 w 4648"/>
              <a:gd name="T45" fmla="*/ 152 h 888"/>
              <a:gd name="T46" fmla="*/ 2444 w 4648"/>
              <a:gd name="T47" fmla="*/ 29 h 888"/>
              <a:gd name="T48" fmla="*/ 2475 w 4648"/>
              <a:gd name="T49" fmla="*/ 152 h 888"/>
              <a:gd name="T50" fmla="*/ 2444 w 4648"/>
              <a:gd name="T51" fmla="*/ 396 h 888"/>
              <a:gd name="T52" fmla="*/ 2475 w 4648"/>
              <a:gd name="T53" fmla="*/ 274 h 888"/>
              <a:gd name="T54" fmla="*/ 2475 w 4648"/>
              <a:gd name="T55" fmla="*/ 641 h 888"/>
              <a:gd name="T56" fmla="*/ 2444 w 4648"/>
              <a:gd name="T57" fmla="*/ 518 h 888"/>
              <a:gd name="T58" fmla="*/ 2475 w 4648"/>
              <a:gd name="T59" fmla="*/ 641 h 888"/>
              <a:gd name="T60" fmla="*/ 0 w 4648"/>
              <a:gd name="T61" fmla="*/ 887 h 888"/>
              <a:gd name="T62" fmla="*/ 123 w 4648"/>
              <a:gd name="T63" fmla="*/ 857 h 888"/>
              <a:gd name="T64" fmla="*/ 367 w 4648"/>
              <a:gd name="T65" fmla="*/ 887 h 888"/>
              <a:gd name="T66" fmla="*/ 245 w 4648"/>
              <a:gd name="T67" fmla="*/ 857 h 888"/>
              <a:gd name="T68" fmla="*/ 367 w 4648"/>
              <a:gd name="T69" fmla="*/ 887 h 888"/>
              <a:gd name="T70" fmla="*/ 490 w 4648"/>
              <a:gd name="T71" fmla="*/ 887 h 888"/>
              <a:gd name="T72" fmla="*/ 612 w 4648"/>
              <a:gd name="T73" fmla="*/ 857 h 888"/>
              <a:gd name="T74" fmla="*/ 857 w 4648"/>
              <a:gd name="T75" fmla="*/ 887 h 888"/>
              <a:gd name="T76" fmla="*/ 734 w 4648"/>
              <a:gd name="T77" fmla="*/ 857 h 888"/>
              <a:gd name="T78" fmla="*/ 857 w 4648"/>
              <a:gd name="T79" fmla="*/ 887 h 888"/>
              <a:gd name="T80" fmla="*/ 979 w 4648"/>
              <a:gd name="T81" fmla="*/ 887 h 888"/>
              <a:gd name="T82" fmla="*/ 1101 w 4648"/>
              <a:gd name="T83" fmla="*/ 857 h 888"/>
              <a:gd name="T84" fmla="*/ 1346 w 4648"/>
              <a:gd name="T85" fmla="*/ 887 h 888"/>
              <a:gd name="T86" fmla="*/ 1223 w 4648"/>
              <a:gd name="T87" fmla="*/ 857 h 888"/>
              <a:gd name="T88" fmla="*/ 1346 w 4648"/>
              <a:gd name="T89" fmla="*/ 887 h 888"/>
              <a:gd name="T90" fmla="*/ 1468 w 4648"/>
              <a:gd name="T91" fmla="*/ 887 h 888"/>
              <a:gd name="T92" fmla="*/ 1590 w 4648"/>
              <a:gd name="T93" fmla="*/ 857 h 888"/>
              <a:gd name="T94" fmla="*/ 1835 w 4648"/>
              <a:gd name="T95" fmla="*/ 887 h 888"/>
              <a:gd name="T96" fmla="*/ 1713 w 4648"/>
              <a:gd name="T97" fmla="*/ 857 h 888"/>
              <a:gd name="T98" fmla="*/ 1835 w 4648"/>
              <a:gd name="T99" fmla="*/ 887 h 888"/>
              <a:gd name="T100" fmla="*/ 1957 w 4648"/>
              <a:gd name="T101" fmla="*/ 887 h 888"/>
              <a:gd name="T102" fmla="*/ 2080 w 4648"/>
              <a:gd name="T103" fmla="*/ 857 h 888"/>
              <a:gd name="T104" fmla="*/ 2324 w 4648"/>
              <a:gd name="T105" fmla="*/ 887 h 888"/>
              <a:gd name="T106" fmla="*/ 2202 w 4648"/>
              <a:gd name="T107" fmla="*/ 857 h 888"/>
              <a:gd name="T108" fmla="*/ 2324 w 4648"/>
              <a:gd name="T109" fmla="*/ 887 h 888"/>
              <a:gd name="T110" fmla="*/ 2447 w 4648"/>
              <a:gd name="T111" fmla="*/ 887 h 888"/>
              <a:gd name="T112" fmla="*/ 2444 w 4648"/>
              <a:gd name="T113" fmla="*/ 872 h 888"/>
              <a:gd name="T114" fmla="*/ 2475 w 4648"/>
              <a:gd name="T115" fmla="*/ 763 h 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648" h="888">
                <a:moveTo>
                  <a:pt x="2690" y="30"/>
                </a:moveTo>
                <a:lnTo>
                  <a:pt x="2568" y="30"/>
                </a:lnTo>
                <a:lnTo>
                  <a:pt x="2568" y="0"/>
                </a:lnTo>
                <a:lnTo>
                  <a:pt x="2690" y="0"/>
                </a:lnTo>
                <a:lnTo>
                  <a:pt x="2690" y="30"/>
                </a:lnTo>
                <a:close/>
                <a:moveTo>
                  <a:pt x="2935" y="30"/>
                </a:moveTo>
                <a:lnTo>
                  <a:pt x="2812" y="30"/>
                </a:lnTo>
                <a:lnTo>
                  <a:pt x="2812" y="0"/>
                </a:lnTo>
                <a:lnTo>
                  <a:pt x="2935" y="0"/>
                </a:lnTo>
                <a:lnTo>
                  <a:pt x="2935" y="30"/>
                </a:lnTo>
                <a:close/>
                <a:moveTo>
                  <a:pt x="3179" y="30"/>
                </a:moveTo>
                <a:lnTo>
                  <a:pt x="3057" y="30"/>
                </a:lnTo>
                <a:lnTo>
                  <a:pt x="3057" y="0"/>
                </a:lnTo>
                <a:lnTo>
                  <a:pt x="3179" y="0"/>
                </a:lnTo>
                <a:lnTo>
                  <a:pt x="3179" y="30"/>
                </a:lnTo>
                <a:close/>
                <a:moveTo>
                  <a:pt x="3424" y="30"/>
                </a:moveTo>
                <a:lnTo>
                  <a:pt x="3302" y="30"/>
                </a:lnTo>
                <a:lnTo>
                  <a:pt x="3302" y="0"/>
                </a:lnTo>
                <a:lnTo>
                  <a:pt x="3424" y="0"/>
                </a:lnTo>
                <a:lnTo>
                  <a:pt x="3424" y="30"/>
                </a:lnTo>
                <a:close/>
                <a:moveTo>
                  <a:pt x="3669" y="30"/>
                </a:moveTo>
                <a:lnTo>
                  <a:pt x="3546" y="30"/>
                </a:lnTo>
                <a:lnTo>
                  <a:pt x="3546" y="0"/>
                </a:lnTo>
                <a:lnTo>
                  <a:pt x="3669" y="0"/>
                </a:lnTo>
                <a:lnTo>
                  <a:pt x="3669" y="30"/>
                </a:lnTo>
                <a:close/>
                <a:moveTo>
                  <a:pt x="3913" y="30"/>
                </a:moveTo>
                <a:lnTo>
                  <a:pt x="3791" y="30"/>
                </a:lnTo>
                <a:lnTo>
                  <a:pt x="3791" y="0"/>
                </a:lnTo>
                <a:lnTo>
                  <a:pt x="3913" y="0"/>
                </a:lnTo>
                <a:lnTo>
                  <a:pt x="3913" y="30"/>
                </a:lnTo>
                <a:close/>
                <a:moveTo>
                  <a:pt x="4158" y="30"/>
                </a:moveTo>
                <a:lnTo>
                  <a:pt x="4036" y="30"/>
                </a:lnTo>
                <a:lnTo>
                  <a:pt x="4036" y="0"/>
                </a:lnTo>
                <a:lnTo>
                  <a:pt x="4158" y="0"/>
                </a:lnTo>
                <a:lnTo>
                  <a:pt x="4158" y="30"/>
                </a:lnTo>
                <a:close/>
                <a:moveTo>
                  <a:pt x="4403" y="30"/>
                </a:moveTo>
                <a:lnTo>
                  <a:pt x="4280" y="30"/>
                </a:lnTo>
                <a:lnTo>
                  <a:pt x="4280" y="0"/>
                </a:lnTo>
                <a:lnTo>
                  <a:pt x="4403" y="0"/>
                </a:lnTo>
                <a:lnTo>
                  <a:pt x="4403" y="30"/>
                </a:lnTo>
                <a:close/>
                <a:moveTo>
                  <a:pt x="4647" y="30"/>
                </a:moveTo>
                <a:lnTo>
                  <a:pt x="4525" y="30"/>
                </a:lnTo>
                <a:lnTo>
                  <a:pt x="4525" y="0"/>
                </a:lnTo>
                <a:lnTo>
                  <a:pt x="4647" y="0"/>
                </a:lnTo>
                <a:lnTo>
                  <a:pt x="4647" y="30"/>
                </a:lnTo>
                <a:close/>
                <a:moveTo>
                  <a:pt x="2475" y="152"/>
                </a:moveTo>
                <a:lnTo>
                  <a:pt x="2444" y="152"/>
                </a:lnTo>
                <a:lnTo>
                  <a:pt x="2444" y="29"/>
                </a:lnTo>
                <a:lnTo>
                  <a:pt x="2475" y="29"/>
                </a:lnTo>
                <a:lnTo>
                  <a:pt x="2475" y="152"/>
                </a:lnTo>
                <a:close/>
                <a:moveTo>
                  <a:pt x="2475" y="396"/>
                </a:moveTo>
                <a:lnTo>
                  <a:pt x="2444" y="396"/>
                </a:lnTo>
                <a:lnTo>
                  <a:pt x="2444" y="274"/>
                </a:lnTo>
                <a:lnTo>
                  <a:pt x="2475" y="274"/>
                </a:lnTo>
                <a:lnTo>
                  <a:pt x="2475" y="396"/>
                </a:lnTo>
                <a:close/>
                <a:moveTo>
                  <a:pt x="2475" y="641"/>
                </a:moveTo>
                <a:lnTo>
                  <a:pt x="2444" y="641"/>
                </a:lnTo>
                <a:lnTo>
                  <a:pt x="2444" y="518"/>
                </a:lnTo>
                <a:lnTo>
                  <a:pt x="2475" y="518"/>
                </a:lnTo>
                <a:lnTo>
                  <a:pt x="2475" y="641"/>
                </a:lnTo>
                <a:close/>
                <a:moveTo>
                  <a:pt x="123" y="887"/>
                </a:moveTo>
                <a:lnTo>
                  <a:pt x="0" y="887"/>
                </a:lnTo>
                <a:lnTo>
                  <a:pt x="0" y="857"/>
                </a:lnTo>
                <a:lnTo>
                  <a:pt x="123" y="857"/>
                </a:lnTo>
                <a:lnTo>
                  <a:pt x="123" y="887"/>
                </a:lnTo>
                <a:close/>
                <a:moveTo>
                  <a:pt x="367" y="887"/>
                </a:moveTo>
                <a:lnTo>
                  <a:pt x="245" y="887"/>
                </a:lnTo>
                <a:lnTo>
                  <a:pt x="245" y="857"/>
                </a:lnTo>
                <a:lnTo>
                  <a:pt x="367" y="857"/>
                </a:lnTo>
                <a:lnTo>
                  <a:pt x="367" y="887"/>
                </a:lnTo>
                <a:close/>
                <a:moveTo>
                  <a:pt x="612" y="887"/>
                </a:moveTo>
                <a:lnTo>
                  <a:pt x="490" y="887"/>
                </a:lnTo>
                <a:lnTo>
                  <a:pt x="490" y="857"/>
                </a:lnTo>
                <a:lnTo>
                  <a:pt x="612" y="857"/>
                </a:lnTo>
                <a:lnTo>
                  <a:pt x="612" y="887"/>
                </a:lnTo>
                <a:close/>
                <a:moveTo>
                  <a:pt x="857" y="887"/>
                </a:moveTo>
                <a:lnTo>
                  <a:pt x="734" y="887"/>
                </a:lnTo>
                <a:lnTo>
                  <a:pt x="734" y="857"/>
                </a:lnTo>
                <a:lnTo>
                  <a:pt x="857" y="857"/>
                </a:lnTo>
                <a:lnTo>
                  <a:pt x="857" y="887"/>
                </a:lnTo>
                <a:close/>
                <a:moveTo>
                  <a:pt x="1101" y="887"/>
                </a:moveTo>
                <a:lnTo>
                  <a:pt x="979" y="887"/>
                </a:lnTo>
                <a:lnTo>
                  <a:pt x="979" y="857"/>
                </a:lnTo>
                <a:lnTo>
                  <a:pt x="1101" y="857"/>
                </a:lnTo>
                <a:lnTo>
                  <a:pt x="1101" y="887"/>
                </a:lnTo>
                <a:close/>
                <a:moveTo>
                  <a:pt x="1346" y="887"/>
                </a:moveTo>
                <a:lnTo>
                  <a:pt x="1223" y="887"/>
                </a:lnTo>
                <a:lnTo>
                  <a:pt x="1223" y="857"/>
                </a:lnTo>
                <a:lnTo>
                  <a:pt x="1346" y="857"/>
                </a:lnTo>
                <a:lnTo>
                  <a:pt x="1346" y="887"/>
                </a:lnTo>
                <a:close/>
                <a:moveTo>
                  <a:pt x="1590" y="887"/>
                </a:moveTo>
                <a:lnTo>
                  <a:pt x="1468" y="887"/>
                </a:lnTo>
                <a:lnTo>
                  <a:pt x="1468" y="857"/>
                </a:lnTo>
                <a:lnTo>
                  <a:pt x="1590" y="857"/>
                </a:lnTo>
                <a:lnTo>
                  <a:pt x="1590" y="887"/>
                </a:lnTo>
                <a:close/>
                <a:moveTo>
                  <a:pt x="1835" y="887"/>
                </a:moveTo>
                <a:lnTo>
                  <a:pt x="1713" y="887"/>
                </a:lnTo>
                <a:lnTo>
                  <a:pt x="1713" y="857"/>
                </a:lnTo>
                <a:lnTo>
                  <a:pt x="1835" y="857"/>
                </a:lnTo>
                <a:lnTo>
                  <a:pt x="1835" y="887"/>
                </a:lnTo>
                <a:close/>
                <a:moveTo>
                  <a:pt x="2080" y="887"/>
                </a:moveTo>
                <a:lnTo>
                  <a:pt x="1957" y="887"/>
                </a:lnTo>
                <a:lnTo>
                  <a:pt x="1957" y="857"/>
                </a:lnTo>
                <a:lnTo>
                  <a:pt x="2080" y="857"/>
                </a:lnTo>
                <a:lnTo>
                  <a:pt x="2080" y="887"/>
                </a:lnTo>
                <a:close/>
                <a:moveTo>
                  <a:pt x="2324" y="887"/>
                </a:moveTo>
                <a:lnTo>
                  <a:pt x="2202" y="887"/>
                </a:lnTo>
                <a:lnTo>
                  <a:pt x="2202" y="857"/>
                </a:lnTo>
                <a:lnTo>
                  <a:pt x="2324" y="857"/>
                </a:lnTo>
                <a:lnTo>
                  <a:pt x="2324" y="887"/>
                </a:lnTo>
                <a:close/>
                <a:moveTo>
                  <a:pt x="2475" y="887"/>
                </a:moveTo>
                <a:lnTo>
                  <a:pt x="2447" y="887"/>
                </a:lnTo>
                <a:lnTo>
                  <a:pt x="2447" y="872"/>
                </a:lnTo>
                <a:lnTo>
                  <a:pt x="2444" y="872"/>
                </a:lnTo>
                <a:lnTo>
                  <a:pt x="2444" y="763"/>
                </a:lnTo>
                <a:lnTo>
                  <a:pt x="2475" y="763"/>
                </a:lnTo>
                <a:lnTo>
                  <a:pt x="2475" y="887"/>
                </a:lnTo>
                <a:close/>
              </a:path>
            </a:pathLst>
          </a:custGeom>
          <a:solidFill>
            <a:schemeClr val="accent4"/>
          </a:solidFill>
          <a:ln>
            <a:noFill/>
          </a:ln>
          <a:effectLst/>
        </p:spPr>
        <p:txBody>
          <a:bodyPr wrap="none" anchor="ctr"/>
          <a:lstStyle/>
          <a:p>
            <a:pPr defTabSz="914217"/>
            <a:endParaRPr lang="en-US">
              <a:solidFill>
                <a:srgbClr val="AAAAAA"/>
              </a:solidFill>
              <a:latin typeface="Calibri" panose="020F0502020204030204"/>
            </a:endParaRPr>
          </a:p>
        </p:txBody>
      </p:sp>
      <p:sp>
        <p:nvSpPr>
          <p:cNvPr id="34" name="Subtitle 2">
            <a:extLst>
              <a:ext uri="{FF2B5EF4-FFF2-40B4-BE49-F238E27FC236}">
                <a16:creationId xmlns:a16="http://schemas.microsoft.com/office/drawing/2014/main" id="{FFF72487-5D21-77ED-C572-E3DE8558DC17}"/>
              </a:ext>
            </a:extLst>
          </p:cNvPr>
          <p:cNvSpPr txBox="1">
            <a:spLocks/>
          </p:cNvSpPr>
          <p:nvPr/>
        </p:nvSpPr>
        <p:spPr>
          <a:xfrm>
            <a:off x="4686292" y="1421200"/>
            <a:ext cx="4778792" cy="101329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defTabSz="544194">
              <a:spcAft>
                <a:spcPts val="600"/>
              </a:spcAft>
            </a:pPr>
            <a:r>
              <a:rPr lang="pt-BR" sz="1800" dirty="0">
                <a:solidFill>
                  <a:srgbClr val="002060"/>
                </a:solidFill>
                <a:latin typeface="Trebuchet MS" panose="020B0603020202020204" pitchFamily="34" charset="0"/>
              </a:rPr>
              <a:t>Mapeamento de temas e indicadores em padrões globais (IFC, SASB, EFFAS, GRI, TNFD, ENCORE, IFRS S1 e S2, CBI, SBTi, ODS).</a:t>
            </a:r>
          </a:p>
        </p:txBody>
      </p:sp>
      <p:sp>
        <p:nvSpPr>
          <p:cNvPr id="35" name="TextBox 34">
            <a:extLst>
              <a:ext uri="{FF2B5EF4-FFF2-40B4-BE49-F238E27FC236}">
                <a16:creationId xmlns:a16="http://schemas.microsoft.com/office/drawing/2014/main" id="{64E62B1B-0DDC-1364-4344-65C88AFA9582}"/>
              </a:ext>
            </a:extLst>
          </p:cNvPr>
          <p:cNvSpPr txBox="1"/>
          <p:nvPr/>
        </p:nvSpPr>
        <p:spPr>
          <a:xfrm>
            <a:off x="4876792" y="1066902"/>
            <a:ext cx="2290627" cy="430887"/>
          </a:xfrm>
          <a:prstGeom prst="rect">
            <a:avLst/>
          </a:prstGeom>
          <a:noFill/>
        </p:spPr>
        <p:txBody>
          <a:bodyPr wrap="none" rtlCol="0" anchor="b" anchorCtr="0">
            <a:spAutoFit/>
          </a:bodyPr>
          <a:lstStyle/>
          <a:p>
            <a:pPr defTabSz="914217"/>
            <a:r>
              <a:rPr lang="en-US" sz="2200" b="1" dirty="0" err="1">
                <a:solidFill>
                  <a:srgbClr val="002060"/>
                </a:solidFill>
                <a:latin typeface="Trebuchet MS" panose="020B0603020202020204" pitchFamily="34" charset="0"/>
              </a:rPr>
              <a:t>Padrões</a:t>
            </a:r>
            <a:r>
              <a:rPr lang="en-US" sz="2200" b="1" dirty="0">
                <a:solidFill>
                  <a:srgbClr val="002060"/>
                </a:solidFill>
                <a:latin typeface="Trebuchet MS" panose="020B0603020202020204" pitchFamily="34" charset="0"/>
              </a:rPr>
              <a:t> </a:t>
            </a:r>
            <a:r>
              <a:rPr lang="en-US" sz="2200" b="1" dirty="0" err="1">
                <a:solidFill>
                  <a:srgbClr val="002060"/>
                </a:solidFill>
                <a:latin typeface="Trebuchet MS" panose="020B0603020202020204" pitchFamily="34" charset="0"/>
              </a:rPr>
              <a:t>globais</a:t>
            </a:r>
            <a:endParaRPr lang="en-US" sz="2200" b="1" dirty="0">
              <a:solidFill>
                <a:srgbClr val="002060"/>
              </a:solidFill>
              <a:latin typeface="Trebuchet MS" panose="020B0603020202020204" pitchFamily="34" charset="0"/>
            </a:endParaRPr>
          </a:p>
        </p:txBody>
      </p:sp>
      <p:sp>
        <p:nvSpPr>
          <p:cNvPr id="42" name="TextBox 41">
            <a:extLst>
              <a:ext uri="{FF2B5EF4-FFF2-40B4-BE49-F238E27FC236}">
                <a16:creationId xmlns:a16="http://schemas.microsoft.com/office/drawing/2014/main" id="{8412E125-E5AC-D8DE-29D0-8D4FD740C0AD}"/>
              </a:ext>
            </a:extLst>
          </p:cNvPr>
          <p:cNvSpPr txBox="1"/>
          <p:nvPr/>
        </p:nvSpPr>
        <p:spPr>
          <a:xfrm>
            <a:off x="684618" y="1961558"/>
            <a:ext cx="365806" cy="669414"/>
          </a:xfrm>
          <a:prstGeom prst="rect">
            <a:avLst/>
          </a:prstGeom>
          <a:noFill/>
        </p:spPr>
        <p:txBody>
          <a:bodyPr wrap="none" rtlCol="0" anchor="ctr">
            <a:spAutoFit/>
          </a:bodyPr>
          <a:lstStyle/>
          <a:p>
            <a:pPr algn="ctr" defTabSz="914217"/>
            <a:r>
              <a:rPr lang="en-US" sz="3750" b="1" dirty="0">
                <a:solidFill>
                  <a:srgbClr val="FFFFFF"/>
                </a:solidFill>
                <a:latin typeface="Poppins" pitchFamily="2" charset="77"/>
                <a:cs typeface="Poppins" pitchFamily="2" charset="77"/>
              </a:rPr>
              <a:t>1</a:t>
            </a:r>
          </a:p>
        </p:txBody>
      </p:sp>
      <p:sp>
        <p:nvSpPr>
          <p:cNvPr id="43" name="TextBox 42">
            <a:extLst>
              <a:ext uri="{FF2B5EF4-FFF2-40B4-BE49-F238E27FC236}">
                <a16:creationId xmlns:a16="http://schemas.microsoft.com/office/drawing/2014/main" id="{237FC25C-81A5-C7CE-C57C-E77C4DC56551}"/>
              </a:ext>
            </a:extLst>
          </p:cNvPr>
          <p:cNvSpPr txBox="1"/>
          <p:nvPr/>
        </p:nvSpPr>
        <p:spPr>
          <a:xfrm>
            <a:off x="2286102" y="3045377"/>
            <a:ext cx="458780" cy="669414"/>
          </a:xfrm>
          <a:prstGeom prst="rect">
            <a:avLst/>
          </a:prstGeom>
          <a:noFill/>
        </p:spPr>
        <p:txBody>
          <a:bodyPr wrap="none" rtlCol="0" anchor="ctr">
            <a:spAutoFit/>
          </a:bodyPr>
          <a:lstStyle/>
          <a:p>
            <a:pPr algn="ctr" defTabSz="914217"/>
            <a:r>
              <a:rPr lang="en-US" sz="3750" b="1" dirty="0">
                <a:solidFill>
                  <a:srgbClr val="FFFFFF"/>
                </a:solidFill>
                <a:latin typeface="Poppins" pitchFamily="2" charset="77"/>
                <a:cs typeface="Poppins" pitchFamily="2" charset="77"/>
              </a:rPr>
              <a:t>2</a:t>
            </a:r>
          </a:p>
        </p:txBody>
      </p:sp>
      <p:sp>
        <p:nvSpPr>
          <p:cNvPr id="44" name="TextBox 43">
            <a:extLst>
              <a:ext uri="{FF2B5EF4-FFF2-40B4-BE49-F238E27FC236}">
                <a16:creationId xmlns:a16="http://schemas.microsoft.com/office/drawing/2014/main" id="{39D60A3E-F882-EE3F-9CCA-A2AC48AC3EE3}"/>
              </a:ext>
            </a:extLst>
          </p:cNvPr>
          <p:cNvSpPr txBox="1"/>
          <p:nvPr/>
        </p:nvSpPr>
        <p:spPr>
          <a:xfrm>
            <a:off x="2257684" y="4396976"/>
            <a:ext cx="476412" cy="669414"/>
          </a:xfrm>
          <a:prstGeom prst="rect">
            <a:avLst/>
          </a:prstGeom>
          <a:noFill/>
        </p:spPr>
        <p:txBody>
          <a:bodyPr wrap="none" rtlCol="0" anchor="ctr">
            <a:spAutoFit/>
          </a:bodyPr>
          <a:lstStyle/>
          <a:p>
            <a:pPr algn="ctr" defTabSz="914217"/>
            <a:r>
              <a:rPr lang="en-US" sz="3750" b="1" dirty="0">
                <a:solidFill>
                  <a:srgbClr val="FFFFFF"/>
                </a:solidFill>
                <a:latin typeface="Poppins" pitchFamily="2" charset="77"/>
                <a:cs typeface="Poppins" pitchFamily="2" charset="77"/>
              </a:rPr>
              <a:t>3</a:t>
            </a:r>
          </a:p>
        </p:txBody>
      </p:sp>
      <p:sp>
        <p:nvSpPr>
          <p:cNvPr id="45" name="TextBox 44">
            <a:extLst>
              <a:ext uri="{FF2B5EF4-FFF2-40B4-BE49-F238E27FC236}">
                <a16:creationId xmlns:a16="http://schemas.microsoft.com/office/drawing/2014/main" id="{74DBCB12-90BF-DA78-D6DA-797BAF791F42}"/>
              </a:ext>
            </a:extLst>
          </p:cNvPr>
          <p:cNvSpPr txBox="1"/>
          <p:nvPr/>
        </p:nvSpPr>
        <p:spPr>
          <a:xfrm>
            <a:off x="612482" y="5491517"/>
            <a:ext cx="510076" cy="669414"/>
          </a:xfrm>
          <a:prstGeom prst="rect">
            <a:avLst/>
          </a:prstGeom>
          <a:noFill/>
        </p:spPr>
        <p:txBody>
          <a:bodyPr wrap="none" rtlCol="0" anchor="ctr">
            <a:spAutoFit/>
          </a:bodyPr>
          <a:lstStyle/>
          <a:p>
            <a:pPr algn="ctr" defTabSz="914217"/>
            <a:r>
              <a:rPr lang="en-US" sz="3750" b="1" dirty="0">
                <a:solidFill>
                  <a:srgbClr val="FFFFFF"/>
                </a:solidFill>
                <a:latin typeface="Poppins" pitchFamily="2" charset="77"/>
                <a:cs typeface="Poppins" pitchFamily="2" charset="77"/>
              </a:rPr>
              <a:t>4</a:t>
            </a:r>
          </a:p>
        </p:txBody>
      </p:sp>
      <p:sp>
        <p:nvSpPr>
          <p:cNvPr id="47" name="Subtitle 2">
            <a:extLst>
              <a:ext uri="{FF2B5EF4-FFF2-40B4-BE49-F238E27FC236}">
                <a16:creationId xmlns:a16="http://schemas.microsoft.com/office/drawing/2014/main" id="{91A3577D-7FA4-5D52-DC80-97C9519C5E1E}"/>
              </a:ext>
            </a:extLst>
          </p:cNvPr>
          <p:cNvSpPr txBox="1">
            <a:spLocks/>
          </p:cNvSpPr>
          <p:nvPr/>
        </p:nvSpPr>
        <p:spPr>
          <a:xfrm>
            <a:off x="4670063" y="2788789"/>
            <a:ext cx="5127086" cy="68089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defTabSz="544194">
              <a:spcAft>
                <a:spcPts val="600"/>
              </a:spcAft>
            </a:pPr>
            <a:r>
              <a:rPr lang="pt-BR" sz="1800" dirty="0">
                <a:solidFill>
                  <a:srgbClr val="002060"/>
                </a:solidFill>
                <a:latin typeface="Trebuchet MS" panose="020B0603020202020204" pitchFamily="34" charset="0"/>
              </a:rPr>
              <a:t>Mapeamento de temas e indicadores em padrões nacionais (IN IBAMA 22/2021 e ISE).</a:t>
            </a:r>
          </a:p>
        </p:txBody>
      </p:sp>
      <p:sp>
        <p:nvSpPr>
          <p:cNvPr id="48" name="TextBox 47">
            <a:extLst>
              <a:ext uri="{FF2B5EF4-FFF2-40B4-BE49-F238E27FC236}">
                <a16:creationId xmlns:a16="http://schemas.microsoft.com/office/drawing/2014/main" id="{DBF35B5E-B5B7-0E37-6B49-005DD3A79274}"/>
              </a:ext>
            </a:extLst>
          </p:cNvPr>
          <p:cNvSpPr txBox="1"/>
          <p:nvPr/>
        </p:nvSpPr>
        <p:spPr>
          <a:xfrm>
            <a:off x="4670063" y="2452502"/>
            <a:ext cx="4052518" cy="430887"/>
          </a:xfrm>
          <a:prstGeom prst="rect">
            <a:avLst/>
          </a:prstGeom>
          <a:noFill/>
        </p:spPr>
        <p:txBody>
          <a:bodyPr wrap="square" rtlCol="0" anchor="b" anchorCtr="0">
            <a:spAutoFit/>
          </a:bodyPr>
          <a:lstStyle/>
          <a:p>
            <a:pPr defTabSz="914217"/>
            <a:r>
              <a:rPr lang="en-US" sz="2200" b="1" dirty="0" err="1">
                <a:solidFill>
                  <a:srgbClr val="002060"/>
                </a:solidFill>
                <a:latin typeface="Trebuchet MS" panose="020B0603020202020204" pitchFamily="34" charset="0"/>
              </a:rPr>
              <a:t>Padrões</a:t>
            </a:r>
            <a:r>
              <a:rPr lang="en-US" sz="2200" b="1" dirty="0">
                <a:solidFill>
                  <a:srgbClr val="002060"/>
                </a:solidFill>
                <a:latin typeface="Trebuchet MS" panose="020B0603020202020204" pitchFamily="34" charset="0"/>
              </a:rPr>
              <a:t> </a:t>
            </a:r>
            <a:r>
              <a:rPr lang="en-US" sz="2200" b="1" dirty="0" err="1">
                <a:solidFill>
                  <a:srgbClr val="002060"/>
                </a:solidFill>
                <a:latin typeface="Trebuchet MS" panose="020B0603020202020204" pitchFamily="34" charset="0"/>
              </a:rPr>
              <a:t>nacionais</a:t>
            </a:r>
            <a:endParaRPr lang="en-US" sz="2200" b="1" dirty="0">
              <a:solidFill>
                <a:srgbClr val="002060"/>
              </a:solidFill>
              <a:latin typeface="Trebuchet MS" panose="020B0603020202020204" pitchFamily="34" charset="0"/>
            </a:endParaRPr>
          </a:p>
        </p:txBody>
      </p:sp>
      <p:sp>
        <p:nvSpPr>
          <p:cNvPr id="50" name="Freeform 82">
            <a:extLst>
              <a:ext uri="{FF2B5EF4-FFF2-40B4-BE49-F238E27FC236}">
                <a16:creationId xmlns:a16="http://schemas.microsoft.com/office/drawing/2014/main" id="{FDA1DB53-7905-0F5B-EB2D-9B319A6FF25A}"/>
              </a:ext>
            </a:extLst>
          </p:cNvPr>
          <p:cNvSpPr>
            <a:spLocks noChangeArrowheads="1"/>
          </p:cNvSpPr>
          <p:nvPr/>
        </p:nvSpPr>
        <p:spPr bwMode="auto">
          <a:xfrm>
            <a:off x="1714612" y="1293764"/>
            <a:ext cx="2971679" cy="19226"/>
          </a:xfrm>
          <a:custGeom>
            <a:avLst/>
            <a:gdLst>
              <a:gd name="T0" fmla="*/ 0 w 4771"/>
              <a:gd name="T1" fmla="*/ 30 h 31"/>
              <a:gd name="T2" fmla="*/ 122 w 4771"/>
              <a:gd name="T3" fmla="*/ 0 h 31"/>
              <a:gd name="T4" fmla="*/ 367 w 4771"/>
              <a:gd name="T5" fmla="*/ 30 h 31"/>
              <a:gd name="T6" fmla="*/ 245 w 4771"/>
              <a:gd name="T7" fmla="*/ 0 h 31"/>
              <a:gd name="T8" fmla="*/ 367 w 4771"/>
              <a:gd name="T9" fmla="*/ 30 h 31"/>
              <a:gd name="T10" fmla="*/ 489 w 4771"/>
              <a:gd name="T11" fmla="*/ 30 h 31"/>
              <a:gd name="T12" fmla="*/ 612 w 4771"/>
              <a:gd name="T13" fmla="*/ 0 h 31"/>
              <a:gd name="T14" fmla="*/ 856 w 4771"/>
              <a:gd name="T15" fmla="*/ 30 h 31"/>
              <a:gd name="T16" fmla="*/ 734 w 4771"/>
              <a:gd name="T17" fmla="*/ 0 h 31"/>
              <a:gd name="T18" fmla="*/ 856 w 4771"/>
              <a:gd name="T19" fmla="*/ 30 h 31"/>
              <a:gd name="T20" fmla="*/ 978 w 4771"/>
              <a:gd name="T21" fmla="*/ 30 h 31"/>
              <a:gd name="T22" fmla="*/ 1101 w 4771"/>
              <a:gd name="T23" fmla="*/ 0 h 31"/>
              <a:gd name="T24" fmla="*/ 1345 w 4771"/>
              <a:gd name="T25" fmla="*/ 30 h 31"/>
              <a:gd name="T26" fmla="*/ 1223 w 4771"/>
              <a:gd name="T27" fmla="*/ 0 h 31"/>
              <a:gd name="T28" fmla="*/ 1345 w 4771"/>
              <a:gd name="T29" fmla="*/ 30 h 31"/>
              <a:gd name="T30" fmla="*/ 1468 w 4771"/>
              <a:gd name="T31" fmla="*/ 30 h 31"/>
              <a:gd name="T32" fmla="*/ 1590 w 4771"/>
              <a:gd name="T33" fmla="*/ 0 h 31"/>
              <a:gd name="T34" fmla="*/ 1835 w 4771"/>
              <a:gd name="T35" fmla="*/ 30 h 31"/>
              <a:gd name="T36" fmla="*/ 1712 w 4771"/>
              <a:gd name="T37" fmla="*/ 0 h 31"/>
              <a:gd name="T38" fmla="*/ 1835 w 4771"/>
              <a:gd name="T39" fmla="*/ 30 h 31"/>
              <a:gd name="T40" fmla="*/ 1957 w 4771"/>
              <a:gd name="T41" fmla="*/ 30 h 31"/>
              <a:gd name="T42" fmla="*/ 2079 w 4771"/>
              <a:gd name="T43" fmla="*/ 0 h 31"/>
              <a:gd name="T44" fmla="*/ 2324 w 4771"/>
              <a:gd name="T45" fmla="*/ 30 h 31"/>
              <a:gd name="T46" fmla="*/ 2202 w 4771"/>
              <a:gd name="T47" fmla="*/ 0 h 31"/>
              <a:gd name="T48" fmla="*/ 2324 w 4771"/>
              <a:gd name="T49" fmla="*/ 30 h 31"/>
              <a:gd name="T50" fmla="*/ 2446 w 4771"/>
              <a:gd name="T51" fmla="*/ 30 h 31"/>
              <a:gd name="T52" fmla="*/ 2569 w 4771"/>
              <a:gd name="T53" fmla="*/ 0 h 31"/>
              <a:gd name="T54" fmla="*/ 2813 w 4771"/>
              <a:gd name="T55" fmla="*/ 30 h 31"/>
              <a:gd name="T56" fmla="*/ 2691 w 4771"/>
              <a:gd name="T57" fmla="*/ 0 h 31"/>
              <a:gd name="T58" fmla="*/ 2813 w 4771"/>
              <a:gd name="T59" fmla="*/ 30 h 31"/>
              <a:gd name="T60" fmla="*/ 2936 w 4771"/>
              <a:gd name="T61" fmla="*/ 30 h 31"/>
              <a:gd name="T62" fmla="*/ 3058 w 4771"/>
              <a:gd name="T63" fmla="*/ 0 h 31"/>
              <a:gd name="T64" fmla="*/ 3303 w 4771"/>
              <a:gd name="T65" fmla="*/ 30 h 31"/>
              <a:gd name="T66" fmla="*/ 3180 w 4771"/>
              <a:gd name="T67" fmla="*/ 0 h 31"/>
              <a:gd name="T68" fmla="*/ 3303 w 4771"/>
              <a:gd name="T69" fmla="*/ 30 h 31"/>
              <a:gd name="T70" fmla="*/ 3425 w 4771"/>
              <a:gd name="T71" fmla="*/ 30 h 31"/>
              <a:gd name="T72" fmla="*/ 3547 w 4771"/>
              <a:gd name="T73" fmla="*/ 0 h 31"/>
              <a:gd name="T74" fmla="*/ 3792 w 4771"/>
              <a:gd name="T75" fmla="*/ 30 h 31"/>
              <a:gd name="T76" fmla="*/ 3670 w 4771"/>
              <a:gd name="T77" fmla="*/ 0 h 31"/>
              <a:gd name="T78" fmla="*/ 3792 w 4771"/>
              <a:gd name="T79" fmla="*/ 30 h 31"/>
              <a:gd name="T80" fmla="*/ 3914 w 4771"/>
              <a:gd name="T81" fmla="*/ 30 h 31"/>
              <a:gd name="T82" fmla="*/ 4037 w 4771"/>
              <a:gd name="T83" fmla="*/ 0 h 31"/>
              <a:gd name="T84" fmla="*/ 4281 w 4771"/>
              <a:gd name="T85" fmla="*/ 30 h 31"/>
              <a:gd name="T86" fmla="*/ 4159 w 4771"/>
              <a:gd name="T87" fmla="*/ 0 h 31"/>
              <a:gd name="T88" fmla="*/ 4281 w 4771"/>
              <a:gd name="T89" fmla="*/ 30 h 31"/>
              <a:gd name="T90" fmla="*/ 4403 w 4771"/>
              <a:gd name="T91" fmla="*/ 30 h 31"/>
              <a:gd name="T92" fmla="*/ 4526 w 4771"/>
              <a:gd name="T93" fmla="*/ 0 h 31"/>
              <a:gd name="T94" fmla="*/ 4770 w 4771"/>
              <a:gd name="T95" fmla="*/ 30 h 31"/>
              <a:gd name="T96" fmla="*/ 4648 w 4771"/>
              <a:gd name="T97" fmla="*/ 0 h 31"/>
              <a:gd name="T98" fmla="*/ 4770 w 4771"/>
              <a:gd name="T99"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771" h="31">
                <a:moveTo>
                  <a:pt x="122" y="30"/>
                </a:moveTo>
                <a:lnTo>
                  <a:pt x="0" y="30"/>
                </a:lnTo>
                <a:lnTo>
                  <a:pt x="0" y="0"/>
                </a:lnTo>
                <a:lnTo>
                  <a:pt x="122" y="0"/>
                </a:lnTo>
                <a:lnTo>
                  <a:pt x="122" y="30"/>
                </a:lnTo>
                <a:close/>
                <a:moveTo>
                  <a:pt x="367" y="30"/>
                </a:moveTo>
                <a:lnTo>
                  <a:pt x="245" y="30"/>
                </a:lnTo>
                <a:lnTo>
                  <a:pt x="245" y="0"/>
                </a:lnTo>
                <a:lnTo>
                  <a:pt x="367" y="0"/>
                </a:lnTo>
                <a:lnTo>
                  <a:pt x="367" y="30"/>
                </a:lnTo>
                <a:close/>
                <a:moveTo>
                  <a:pt x="612" y="30"/>
                </a:moveTo>
                <a:lnTo>
                  <a:pt x="489" y="30"/>
                </a:lnTo>
                <a:lnTo>
                  <a:pt x="489" y="0"/>
                </a:lnTo>
                <a:lnTo>
                  <a:pt x="612" y="0"/>
                </a:lnTo>
                <a:lnTo>
                  <a:pt x="612" y="30"/>
                </a:lnTo>
                <a:close/>
                <a:moveTo>
                  <a:pt x="856" y="30"/>
                </a:moveTo>
                <a:lnTo>
                  <a:pt x="734" y="30"/>
                </a:lnTo>
                <a:lnTo>
                  <a:pt x="734" y="0"/>
                </a:lnTo>
                <a:lnTo>
                  <a:pt x="856" y="0"/>
                </a:lnTo>
                <a:lnTo>
                  <a:pt x="856" y="30"/>
                </a:lnTo>
                <a:close/>
                <a:moveTo>
                  <a:pt x="1101" y="30"/>
                </a:moveTo>
                <a:lnTo>
                  <a:pt x="978" y="30"/>
                </a:lnTo>
                <a:lnTo>
                  <a:pt x="978" y="0"/>
                </a:lnTo>
                <a:lnTo>
                  <a:pt x="1101" y="0"/>
                </a:lnTo>
                <a:lnTo>
                  <a:pt x="1101" y="30"/>
                </a:lnTo>
                <a:close/>
                <a:moveTo>
                  <a:pt x="1345" y="30"/>
                </a:moveTo>
                <a:lnTo>
                  <a:pt x="1223" y="30"/>
                </a:lnTo>
                <a:lnTo>
                  <a:pt x="1223" y="0"/>
                </a:lnTo>
                <a:lnTo>
                  <a:pt x="1345" y="0"/>
                </a:lnTo>
                <a:lnTo>
                  <a:pt x="1345" y="30"/>
                </a:lnTo>
                <a:close/>
                <a:moveTo>
                  <a:pt x="1590" y="30"/>
                </a:moveTo>
                <a:lnTo>
                  <a:pt x="1468" y="30"/>
                </a:lnTo>
                <a:lnTo>
                  <a:pt x="1468" y="0"/>
                </a:lnTo>
                <a:lnTo>
                  <a:pt x="1590" y="0"/>
                </a:lnTo>
                <a:lnTo>
                  <a:pt x="1590" y="30"/>
                </a:lnTo>
                <a:close/>
                <a:moveTo>
                  <a:pt x="1835" y="30"/>
                </a:moveTo>
                <a:lnTo>
                  <a:pt x="1712" y="30"/>
                </a:lnTo>
                <a:lnTo>
                  <a:pt x="1712" y="0"/>
                </a:lnTo>
                <a:lnTo>
                  <a:pt x="1835" y="0"/>
                </a:lnTo>
                <a:lnTo>
                  <a:pt x="1835" y="30"/>
                </a:lnTo>
                <a:close/>
                <a:moveTo>
                  <a:pt x="2079" y="30"/>
                </a:moveTo>
                <a:lnTo>
                  <a:pt x="1957" y="30"/>
                </a:lnTo>
                <a:lnTo>
                  <a:pt x="1957" y="0"/>
                </a:lnTo>
                <a:lnTo>
                  <a:pt x="2079" y="0"/>
                </a:lnTo>
                <a:lnTo>
                  <a:pt x="2079" y="30"/>
                </a:lnTo>
                <a:close/>
                <a:moveTo>
                  <a:pt x="2324" y="30"/>
                </a:moveTo>
                <a:lnTo>
                  <a:pt x="2202" y="30"/>
                </a:lnTo>
                <a:lnTo>
                  <a:pt x="2202" y="0"/>
                </a:lnTo>
                <a:lnTo>
                  <a:pt x="2324" y="0"/>
                </a:lnTo>
                <a:lnTo>
                  <a:pt x="2324" y="30"/>
                </a:lnTo>
                <a:close/>
                <a:moveTo>
                  <a:pt x="2569" y="30"/>
                </a:moveTo>
                <a:lnTo>
                  <a:pt x="2446" y="30"/>
                </a:lnTo>
                <a:lnTo>
                  <a:pt x="2446" y="0"/>
                </a:lnTo>
                <a:lnTo>
                  <a:pt x="2569" y="0"/>
                </a:lnTo>
                <a:lnTo>
                  <a:pt x="2569" y="30"/>
                </a:lnTo>
                <a:close/>
                <a:moveTo>
                  <a:pt x="2813" y="30"/>
                </a:moveTo>
                <a:lnTo>
                  <a:pt x="2691" y="30"/>
                </a:lnTo>
                <a:lnTo>
                  <a:pt x="2691" y="0"/>
                </a:lnTo>
                <a:lnTo>
                  <a:pt x="2813" y="0"/>
                </a:lnTo>
                <a:lnTo>
                  <a:pt x="2813" y="30"/>
                </a:lnTo>
                <a:close/>
                <a:moveTo>
                  <a:pt x="3058" y="30"/>
                </a:moveTo>
                <a:lnTo>
                  <a:pt x="2936" y="30"/>
                </a:lnTo>
                <a:lnTo>
                  <a:pt x="2936" y="0"/>
                </a:lnTo>
                <a:lnTo>
                  <a:pt x="3058" y="0"/>
                </a:lnTo>
                <a:lnTo>
                  <a:pt x="3058" y="30"/>
                </a:lnTo>
                <a:close/>
                <a:moveTo>
                  <a:pt x="3303" y="30"/>
                </a:moveTo>
                <a:lnTo>
                  <a:pt x="3180" y="30"/>
                </a:lnTo>
                <a:lnTo>
                  <a:pt x="3180" y="0"/>
                </a:lnTo>
                <a:lnTo>
                  <a:pt x="3303" y="0"/>
                </a:lnTo>
                <a:lnTo>
                  <a:pt x="3303" y="30"/>
                </a:lnTo>
                <a:close/>
                <a:moveTo>
                  <a:pt x="3547" y="30"/>
                </a:moveTo>
                <a:lnTo>
                  <a:pt x="3425" y="30"/>
                </a:lnTo>
                <a:lnTo>
                  <a:pt x="3425" y="0"/>
                </a:lnTo>
                <a:lnTo>
                  <a:pt x="3547" y="0"/>
                </a:lnTo>
                <a:lnTo>
                  <a:pt x="3547" y="30"/>
                </a:lnTo>
                <a:close/>
                <a:moveTo>
                  <a:pt x="3792" y="30"/>
                </a:moveTo>
                <a:lnTo>
                  <a:pt x="3670" y="30"/>
                </a:lnTo>
                <a:lnTo>
                  <a:pt x="3670" y="0"/>
                </a:lnTo>
                <a:lnTo>
                  <a:pt x="3792" y="0"/>
                </a:lnTo>
                <a:lnTo>
                  <a:pt x="3792" y="30"/>
                </a:lnTo>
                <a:close/>
                <a:moveTo>
                  <a:pt x="4037" y="30"/>
                </a:moveTo>
                <a:lnTo>
                  <a:pt x="3914" y="30"/>
                </a:lnTo>
                <a:lnTo>
                  <a:pt x="3914" y="0"/>
                </a:lnTo>
                <a:lnTo>
                  <a:pt x="4037" y="0"/>
                </a:lnTo>
                <a:lnTo>
                  <a:pt x="4037" y="30"/>
                </a:lnTo>
                <a:close/>
                <a:moveTo>
                  <a:pt x="4281" y="30"/>
                </a:moveTo>
                <a:lnTo>
                  <a:pt x="4159" y="30"/>
                </a:lnTo>
                <a:lnTo>
                  <a:pt x="4159" y="0"/>
                </a:lnTo>
                <a:lnTo>
                  <a:pt x="4281" y="0"/>
                </a:lnTo>
                <a:lnTo>
                  <a:pt x="4281" y="30"/>
                </a:lnTo>
                <a:close/>
                <a:moveTo>
                  <a:pt x="4526" y="30"/>
                </a:moveTo>
                <a:lnTo>
                  <a:pt x="4403" y="30"/>
                </a:lnTo>
                <a:lnTo>
                  <a:pt x="4403" y="0"/>
                </a:lnTo>
                <a:lnTo>
                  <a:pt x="4526" y="0"/>
                </a:lnTo>
                <a:lnTo>
                  <a:pt x="4526" y="30"/>
                </a:lnTo>
                <a:close/>
                <a:moveTo>
                  <a:pt x="4770" y="30"/>
                </a:moveTo>
                <a:lnTo>
                  <a:pt x="4648" y="30"/>
                </a:lnTo>
                <a:lnTo>
                  <a:pt x="4648" y="0"/>
                </a:lnTo>
                <a:lnTo>
                  <a:pt x="4770" y="0"/>
                </a:lnTo>
                <a:lnTo>
                  <a:pt x="4770" y="30"/>
                </a:lnTo>
                <a:close/>
              </a:path>
            </a:pathLst>
          </a:custGeom>
          <a:solidFill>
            <a:schemeClr val="accent1"/>
          </a:solidFill>
          <a:ln>
            <a:noFill/>
          </a:ln>
          <a:effectLst/>
        </p:spPr>
        <p:txBody>
          <a:bodyPr wrap="none" anchor="ctr"/>
          <a:lstStyle/>
          <a:p>
            <a:pPr defTabSz="914217"/>
            <a:endParaRPr lang="en-US">
              <a:solidFill>
                <a:srgbClr val="AAAAAA"/>
              </a:solidFill>
              <a:latin typeface="Calibri" panose="020F0502020204030204"/>
            </a:endParaRPr>
          </a:p>
        </p:txBody>
      </p:sp>
      <p:sp>
        <p:nvSpPr>
          <p:cNvPr id="52" name="Rectangle 51">
            <a:extLst>
              <a:ext uri="{FF2B5EF4-FFF2-40B4-BE49-F238E27FC236}">
                <a16:creationId xmlns:a16="http://schemas.microsoft.com/office/drawing/2014/main" id="{A6A7925A-CEB6-59DE-3B53-ABBD14FBE590}"/>
              </a:ext>
            </a:extLst>
          </p:cNvPr>
          <p:cNvSpPr/>
          <p:nvPr/>
        </p:nvSpPr>
        <p:spPr>
          <a:xfrm>
            <a:off x="1328056" y="1175657"/>
            <a:ext cx="635942" cy="28810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Subtitle 2">
            <a:extLst>
              <a:ext uri="{FF2B5EF4-FFF2-40B4-BE49-F238E27FC236}">
                <a16:creationId xmlns:a16="http://schemas.microsoft.com/office/drawing/2014/main" id="{2824E92D-A676-A2DC-345F-DE6C882D44AB}"/>
              </a:ext>
            </a:extLst>
          </p:cNvPr>
          <p:cNvSpPr txBox="1">
            <a:spLocks/>
          </p:cNvSpPr>
          <p:nvPr/>
        </p:nvSpPr>
        <p:spPr>
          <a:xfrm>
            <a:off x="4702175" y="3881807"/>
            <a:ext cx="5149401" cy="275222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defTabSz="544194">
              <a:spcBef>
                <a:spcPts val="0"/>
              </a:spcBef>
              <a:spcAft>
                <a:spcPts val="600"/>
              </a:spcAft>
            </a:pPr>
            <a:r>
              <a:rPr lang="pt-BR" sz="1800" dirty="0">
                <a:solidFill>
                  <a:srgbClr val="002060"/>
                </a:solidFill>
                <a:latin typeface="Trebuchet MS" panose="020B0603020202020204" pitchFamily="34" charset="0"/>
              </a:rPr>
              <a:t>Identificação de técnicas para gerar impacto positivo nas taxonomias nacionais (UE, África do Sul, Gana,Ruanda, Colômbia, México, Panamá, República Dominicana, Costa Rica, El Salvador, Honduras, Chile, Paraguai, Brasil, Austrália, Jordânia, China, Coreia do Sul, Indonésia, Tailândia,  Singapura e Sri Lanka).</a:t>
            </a:r>
          </a:p>
          <a:p>
            <a:pPr algn="just" defTabSz="544194">
              <a:spcBef>
                <a:spcPts val="0"/>
              </a:spcBef>
              <a:spcAft>
                <a:spcPts val="600"/>
              </a:spcAft>
            </a:pPr>
            <a:endParaRPr lang="pt-BR" sz="1800" dirty="0">
              <a:solidFill>
                <a:srgbClr val="002060"/>
              </a:solidFill>
              <a:latin typeface="Trebuchet MS" panose="020B0603020202020204" pitchFamily="34" charset="0"/>
            </a:endParaRPr>
          </a:p>
        </p:txBody>
      </p:sp>
      <p:sp>
        <p:nvSpPr>
          <p:cNvPr id="54" name="TextBox 53">
            <a:extLst>
              <a:ext uri="{FF2B5EF4-FFF2-40B4-BE49-F238E27FC236}">
                <a16:creationId xmlns:a16="http://schemas.microsoft.com/office/drawing/2014/main" id="{9911C1F6-CE56-F265-00E7-2F14124E4601}"/>
              </a:ext>
            </a:extLst>
          </p:cNvPr>
          <p:cNvSpPr txBox="1"/>
          <p:nvPr/>
        </p:nvSpPr>
        <p:spPr>
          <a:xfrm>
            <a:off x="4564049" y="3425384"/>
            <a:ext cx="6511287" cy="430887"/>
          </a:xfrm>
          <a:prstGeom prst="rect">
            <a:avLst/>
          </a:prstGeom>
          <a:noFill/>
        </p:spPr>
        <p:txBody>
          <a:bodyPr wrap="square" rtlCol="0" anchor="b" anchorCtr="0">
            <a:spAutoFit/>
          </a:bodyPr>
          <a:lstStyle/>
          <a:p>
            <a:pPr defTabSz="914217"/>
            <a:r>
              <a:rPr lang="en-US" sz="2200" b="1" dirty="0" err="1">
                <a:solidFill>
                  <a:srgbClr val="002060"/>
                </a:solidFill>
                <a:latin typeface="Trebuchet MS" panose="020B0603020202020204" pitchFamily="34" charset="0"/>
              </a:rPr>
              <a:t>Taxonomias</a:t>
            </a:r>
            <a:r>
              <a:rPr lang="en-US" sz="2200" b="1" dirty="0">
                <a:solidFill>
                  <a:srgbClr val="002060"/>
                </a:solidFill>
                <a:latin typeface="Trebuchet MS" panose="020B0603020202020204" pitchFamily="34" charset="0"/>
              </a:rPr>
              <a:t> </a:t>
            </a:r>
            <a:r>
              <a:rPr lang="en-US" sz="2200" b="1" dirty="0" err="1">
                <a:solidFill>
                  <a:srgbClr val="002060"/>
                </a:solidFill>
                <a:latin typeface="Trebuchet MS" panose="020B0603020202020204" pitchFamily="34" charset="0"/>
              </a:rPr>
              <a:t>nacionais</a:t>
            </a:r>
            <a:r>
              <a:rPr lang="en-US" sz="2200" b="1" dirty="0">
                <a:solidFill>
                  <a:srgbClr val="002060"/>
                </a:solidFill>
                <a:latin typeface="Trebuchet MS" panose="020B0603020202020204" pitchFamily="34" charset="0"/>
              </a:rPr>
              <a:t> que </a:t>
            </a:r>
            <a:r>
              <a:rPr lang="en-US" sz="2200" b="1" dirty="0" err="1">
                <a:solidFill>
                  <a:srgbClr val="002060"/>
                </a:solidFill>
                <a:latin typeface="Trebuchet MS" panose="020B0603020202020204" pitchFamily="34" charset="0"/>
              </a:rPr>
              <a:t>abordam</a:t>
            </a:r>
            <a:r>
              <a:rPr lang="en-US" sz="2200" b="1" dirty="0">
                <a:solidFill>
                  <a:srgbClr val="002060"/>
                </a:solidFill>
                <a:latin typeface="Trebuchet MS" panose="020B0603020202020204" pitchFamily="34" charset="0"/>
              </a:rPr>
              <a:t> </a:t>
            </a:r>
            <a:r>
              <a:rPr lang="en-US" sz="2200" b="1" dirty="0" err="1">
                <a:solidFill>
                  <a:srgbClr val="002060"/>
                </a:solidFill>
                <a:latin typeface="Trebuchet MS" panose="020B0603020202020204" pitchFamily="34" charset="0"/>
              </a:rPr>
              <a:t>cada</a:t>
            </a:r>
            <a:r>
              <a:rPr lang="en-US" sz="2200" b="1" dirty="0">
                <a:solidFill>
                  <a:srgbClr val="002060"/>
                </a:solidFill>
                <a:latin typeface="Trebuchet MS" panose="020B0603020202020204" pitchFamily="34" charset="0"/>
              </a:rPr>
              <a:t> </a:t>
            </a:r>
            <a:r>
              <a:rPr lang="en-US" sz="2200" b="1" dirty="0" err="1">
                <a:solidFill>
                  <a:srgbClr val="002060"/>
                </a:solidFill>
                <a:latin typeface="Trebuchet MS" panose="020B0603020202020204" pitchFamily="34" charset="0"/>
              </a:rPr>
              <a:t>setor</a:t>
            </a:r>
            <a:endParaRPr lang="en-US" sz="2200" b="1" dirty="0">
              <a:solidFill>
                <a:srgbClr val="002060"/>
              </a:solidFill>
              <a:latin typeface="Trebuchet MS" panose="020B0603020202020204" pitchFamily="34" charset="0"/>
            </a:endParaRPr>
          </a:p>
        </p:txBody>
      </p:sp>
      <p:sp>
        <p:nvSpPr>
          <p:cNvPr id="55" name="Subtitle 2">
            <a:extLst>
              <a:ext uri="{FF2B5EF4-FFF2-40B4-BE49-F238E27FC236}">
                <a16:creationId xmlns:a16="http://schemas.microsoft.com/office/drawing/2014/main" id="{FD5AED3E-C80E-40DE-C2A9-B104D7D72110}"/>
              </a:ext>
            </a:extLst>
          </p:cNvPr>
          <p:cNvSpPr txBox="1">
            <a:spLocks/>
          </p:cNvSpPr>
          <p:nvPr/>
        </p:nvSpPr>
        <p:spPr>
          <a:xfrm>
            <a:off x="3323649" y="5791097"/>
            <a:ext cx="6591627" cy="104714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defTabSz="544194">
              <a:spcAft>
                <a:spcPts val="600"/>
              </a:spcAft>
            </a:pPr>
            <a:r>
              <a:rPr lang="pt-BR" sz="800" b="1" dirty="0">
                <a:solidFill>
                  <a:srgbClr val="002060"/>
                </a:solidFill>
                <a:latin typeface="Trebuchet MS" panose="020B0603020202020204" pitchFamily="34" charset="0"/>
              </a:rPr>
              <a:t>I</a:t>
            </a:r>
          </a:p>
          <a:p>
            <a:pPr algn="just" defTabSz="544194">
              <a:spcAft>
                <a:spcPts val="600"/>
              </a:spcAft>
            </a:pPr>
            <a:r>
              <a:rPr lang="pt-BR" sz="2200" b="1" dirty="0">
                <a:solidFill>
                  <a:srgbClr val="002060"/>
                </a:solidFill>
                <a:latin typeface="Trebuchet MS" panose="020B0603020202020204" pitchFamily="34" charset="0"/>
              </a:rPr>
              <a:t>Complementação</a:t>
            </a:r>
            <a:r>
              <a:rPr lang="pt-BR" sz="1800" b="1" dirty="0">
                <a:solidFill>
                  <a:srgbClr val="002060"/>
                </a:solidFill>
                <a:latin typeface="Trebuchet MS" panose="020B0603020202020204" pitchFamily="34" charset="0"/>
              </a:rPr>
              <a:t> </a:t>
            </a:r>
            <a:r>
              <a:rPr lang="pt-BR" sz="1800" dirty="0">
                <a:solidFill>
                  <a:srgbClr val="002060"/>
                </a:solidFill>
                <a:latin typeface="Trebuchet MS" panose="020B0603020202020204" pitchFamily="34" charset="0"/>
              </a:rPr>
              <a:t>pela equipe da SIS para temas faltantes + artigos científicos e padrões de entidades setoriais</a:t>
            </a:r>
          </a:p>
        </p:txBody>
      </p:sp>
      <p:sp>
        <p:nvSpPr>
          <p:cNvPr id="56" name="TextBox 55">
            <a:extLst>
              <a:ext uri="{FF2B5EF4-FFF2-40B4-BE49-F238E27FC236}">
                <a16:creationId xmlns:a16="http://schemas.microsoft.com/office/drawing/2014/main" id="{80A694FA-E598-4DC9-D115-7321F336E716}"/>
              </a:ext>
            </a:extLst>
          </p:cNvPr>
          <p:cNvSpPr txBox="1"/>
          <p:nvPr/>
        </p:nvSpPr>
        <p:spPr>
          <a:xfrm>
            <a:off x="4778829" y="4854689"/>
            <a:ext cx="184731" cy="1107996"/>
          </a:xfrm>
          <a:prstGeom prst="rect">
            <a:avLst/>
          </a:prstGeom>
          <a:noFill/>
        </p:spPr>
        <p:txBody>
          <a:bodyPr wrap="none" rtlCol="0" anchor="b" anchorCtr="0">
            <a:spAutoFit/>
          </a:bodyPr>
          <a:lstStyle/>
          <a:p>
            <a:pPr defTabSz="914217"/>
            <a:endParaRPr lang="pt-BR" sz="2200" b="1" dirty="0">
              <a:solidFill>
                <a:srgbClr val="002060"/>
              </a:solidFill>
              <a:latin typeface="Trebuchet MS" panose="020B0603020202020204" pitchFamily="34" charset="0"/>
            </a:endParaRPr>
          </a:p>
          <a:p>
            <a:pPr defTabSz="914217"/>
            <a:endParaRPr lang="pt-BR" sz="2200" b="1" dirty="0">
              <a:solidFill>
                <a:srgbClr val="002060"/>
              </a:solidFill>
              <a:latin typeface="Trebuchet MS" panose="020B0603020202020204" pitchFamily="34" charset="0"/>
            </a:endParaRPr>
          </a:p>
          <a:p>
            <a:pPr defTabSz="914217"/>
            <a:endParaRPr lang="en-US" sz="2200" b="1" dirty="0">
              <a:solidFill>
                <a:srgbClr val="002060"/>
              </a:solidFill>
              <a:latin typeface="Trebuchet MS" panose="020B0603020202020204" pitchFamily="34" charset="0"/>
            </a:endParaRPr>
          </a:p>
        </p:txBody>
      </p:sp>
    </p:spTree>
    <p:extLst>
      <p:ext uri="{BB962C8B-B14F-4D97-AF65-F5344CB8AC3E}">
        <p14:creationId xmlns:p14="http://schemas.microsoft.com/office/powerpoint/2010/main" val="935298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45619C-6E48-9022-053B-28E23676FBBE}"/>
              </a:ext>
            </a:extLst>
          </p:cNvPr>
          <p:cNvSpPr>
            <a:spLocks noGrp="1"/>
          </p:cNvSpPr>
          <p:nvPr>
            <p:ph type="title"/>
          </p:nvPr>
        </p:nvSpPr>
        <p:spPr>
          <a:xfrm>
            <a:off x="677334" y="609600"/>
            <a:ext cx="8596668" cy="742122"/>
          </a:xfrm>
        </p:spPr>
        <p:txBody>
          <a:bodyPr>
            <a:normAutofit fontScale="90000"/>
          </a:bodyPr>
          <a:lstStyle/>
          <a:p>
            <a:r>
              <a:rPr lang="pt-BR" dirty="0">
                <a:solidFill>
                  <a:srgbClr val="002060"/>
                </a:solidFill>
                <a:latin typeface="Calibri" panose="020F0502020204030204" pitchFamily="34" charset="0"/>
                <a:ea typeface="Calibri" panose="020F0502020204030204" pitchFamily="34" charset="0"/>
                <a:cs typeface="Calibri" panose="020F0502020204030204" pitchFamily="34" charset="0"/>
              </a:rPr>
              <a:t>Questionário com indicadores transversais – temas</a:t>
            </a:r>
            <a:endParaRPr lang="it-IT" dirty="0"/>
          </a:p>
        </p:txBody>
      </p:sp>
      <p:sp>
        <p:nvSpPr>
          <p:cNvPr id="3" name="Segnaposto contenuto 2">
            <a:extLst>
              <a:ext uri="{FF2B5EF4-FFF2-40B4-BE49-F238E27FC236}">
                <a16:creationId xmlns:a16="http://schemas.microsoft.com/office/drawing/2014/main" id="{FED1FB1B-76A2-A0BD-CE46-CD8E551B9893}"/>
              </a:ext>
            </a:extLst>
          </p:cNvPr>
          <p:cNvSpPr>
            <a:spLocks noGrp="1"/>
          </p:cNvSpPr>
          <p:nvPr>
            <p:ph sz="half" idx="1"/>
          </p:nvPr>
        </p:nvSpPr>
        <p:spPr>
          <a:xfrm>
            <a:off x="677335" y="1351722"/>
            <a:ext cx="4184034" cy="5160396"/>
          </a:xfrm>
        </p:spPr>
        <p:txBody>
          <a:bodyPr>
            <a:noAutofit/>
          </a:bodyPr>
          <a:lstStyle/>
          <a:p>
            <a:pPr algn="just"/>
            <a:r>
              <a:rPr lang="pt-BR" sz="2000" dirty="0"/>
              <a:t>Governança da sustentabilidade</a:t>
            </a:r>
          </a:p>
          <a:p>
            <a:pPr algn="just"/>
            <a:r>
              <a:rPr lang="pt-BR" sz="2000" dirty="0"/>
              <a:t>Relações de trabalho</a:t>
            </a:r>
          </a:p>
          <a:p>
            <a:pPr algn="just"/>
            <a:r>
              <a:rPr lang="pt-BR" sz="2000" dirty="0"/>
              <a:t>Prevenção e combate ao trabalho análogo ao escravo e ao trabalho infantil irregular</a:t>
            </a:r>
          </a:p>
          <a:p>
            <a:pPr algn="just"/>
            <a:r>
              <a:rPr lang="pt-BR" sz="2000" dirty="0"/>
              <a:t>Não-discriminação e igualdade de oportunidades</a:t>
            </a:r>
          </a:p>
          <a:p>
            <a:pPr algn="just"/>
            <a:r>
              <a:rPr lang="pt-BR" sz="2000" dirty="0"/>
              <a:t>Respeito a direitos humanos</a:t>
            </a:r>
          </a:p>
          <a:p>
            <a:pPr algn="just"/>
            <a:r>
              <a:rPr lang="pt-BR" sz="2000" dirty="0"/>
              <a:t>Inovação, sobretudo em matéria ASG</a:t>
            </a:r>
          </a:p>
          <a:p>
            <a:pPr algn="just"/>
            <a:r>
              <a:rPr lang="pt-BR" sz="2000" dirty="0"/>
              <a:t>Questões concorrenciais</a:t>
            </a:r>
          </a:p>
          <a:p>
            <a:pPr algn="just"/>
            <a:r>
              <a:rPr lang="pt-BR" sz="2000" dirty="0"/>
              <a:t>Prevenção e combate à corrupção</a:t>
            </a:r>
          </a:p>
          <a:p>
            <a:pPr algn="just"/>
            <a:r>
              <a:rPr lang="pt-BR" sz="2000" dirty="0"/>
              <a:t>Responsabilidade tributária</a:t>
            </a:r>
          </a:p>
          <a:p>
            <a:pPr marL="0" indent="0">
              <a:buNone/>
            </a:pPr>
            <a:endParaRPr lang="it-IT" sz="2000" dirty="0"/>
          </a:p>
        </p:txBody>
      </p:sp>
      <p:sp>
        <p:nvSpPr>
          <p:cNvPr id="4" name="Segnaposto contenuto 3">
            <a:extLst>
              <a:ext uri="{FF2B5EF4-FFF2-40B4-BE49-F238E27FC236}">
                <a16:creationId xmlns:a16="http://schemas.microsoft.com/office/drawing/2014/main" id="{131773B7-3A77-4EE5-62FE-EECB1F191AB2}"/>
              </a:ext>
            </a:extLst>
          </p:cNvPr>
          <p:cNvSpPr>
            <a:spLocks noGrp="1"/>
          </p:cNvSpPr>
          <p:nvPr>
            <p:ph sz="half" idx="2"/>
          </p:nvPr>
        </p:nvSpPr>
        <p:spPr>
          <a:xfrm>
            <a:off x="5089968" y="1351721"/>
            <a:ext cx="4184034" cy="5160395"/>
          </a:xfrm>
        </p:spPr>
        <p:txBody>
          <a:bodyPr>
            <a:normAutofit/>
          </a:bodyPr>
          <a:lstStyle/>
          <a:p>
            <a:pPr algn="just"/>
            <a:r>
              <a:rPr lang="pt-BR" sz="2000" dirty="0"/>
              <a:t>Desempenho econômico</a:t>
            </a:r>
          </a:p>
          <a:p>
            <a:pPr algn="just"/>
            <a:r>
              <a:rPr lang="pt-BR" sz="2000" dirty="0"/>
              <a:t>Impactos no desenvolvimento local</a:t>
            </a:r>
          </a:p>
          <a:p>
            <a:pPr algn="just"/>
            <a:r>
              <a:rPr lang="pt-BR" sz="2000" dirty="0"/>
              <a:t>Envolvimento em controvérsias socioambientais</a:t>
            </a:r>
          </a:p>
          <a:p>
            <a:pPr algn="just"/>
            <a:endParaRPr lang="pt-BR" sz="2000" dirty="0"/>
          </a:p>
          <a:p>
            <a:pPr marL="0" indent="0" algn="just">
              <a:buNone/>
            </a:pPr>
            <a:r>
              <a:rPr lang="pt-BR" sz="2000" b="1" dirty="0"/>
              <a:t>Para micro, pequenas e médias empresas:</a:t>
            </a:r>
          </a:p>
          <a:p>
            <a:pPr algn="just"/>
            <a:r>
              <a:rPr lang="pt-BR" sz="2000" dirty="0"/>
              <a:t>Governança socioambiental</a:t>
            </a:r>
          </a:p>
          <a:p>
            <a:pPr algn="just"/>
            <a:r>
              <a:rPr lang="pt-BR" sz="2000" dirty="0"/>
              <a:t>Relações de trabalho</a:t>
            </a:r>
          </a:p>
          <a:p>
            <a:pPr algn="just"/>
            <a:r>
              <a:rPr lang="pt-BR" sz="2000" dirty="0"/>
              <a:t>Não-discriminação e igualdade de oportunidades</a:t>
            </a:r>
            <a:endParaRPr lang="it-IT" sz="2000" dirty="0"/>
          </a:p>
        </p:txBody>
      </p:sp>
      <p:pic>
        <p:nvPicPr>
          <p:cNvPr id="6" name="Immagine 5">
            <a:extLst>
              <a:ext uri="{FF2B5EF4-FFF2-40B4-BE49-F238E27FC236}">
                <a16:creationId xmlns:a16="http://schemas.microsoft.com/office/drawing/2014/main" id="{4867D993-927D-B9C4-9908-8AFD62F46E24}"/>
              </a:ext>
            </a:extLst>
          </p:cNvPr>
          <p:cNvPicPr>
            <a:picLocks noChangeAspect="1"/>
          </p:cNvPicPr>
          <p:nvPr/>
        </p:nvPicPr>
        <p:blipFill>
          <a:blip r:embed="rId2"/>
          <a:stretch>
            <a:fillRect/>
          </a:stretch>
        </p:blipFill>
        <p:spPr>
          <a:xfrm>
            <a:off x="9393329" y="1160891"/>
            <a:ext cx="2535791" cy="3625796"/>
          </a:xfrm>
          <a:prstGeom prst="rect">
            <a:avLst/>
          </a:prstGeom>
        </p:spPr>
      </p:pic>
    </p:spTree>
    <p:extLst>
      <p:ext uri="{BB962C8B-B14F-4D97-AF65-F5344CB8AC3E}">
        <p14:creationId xmlns:p14="http://schemas.microsoft.com/office/powerpoint/2010/main" val="3926811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C9253-2649-D714-A6F5-44384B7E418D}"/>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0B6450A7-024C-98AC-172A-7DC3885661DF}"/>
              </a:ext>
            </a:extLst>
          </p:cNvPr>
          <p:cNvSpPr txBox="1"/>
          <p:nvPr/>
        </p:nvSpPr>
        <p:spPr>
          <a:xfrm>
            <a:off x="143590" y="109423"/>
            <a:ext cx="9462688" cy="769441"/>
          </a:xfrm>
          <a:prstGeom prst="rect">
            <a:avLst/>
          </a:prstGeom>
          <a:noFill/>
        </p:spPr>
        <p:txBody>
          <a:bodyPr wrap="square">
            <a:spAutoFit/>
          </a:bodyPr>
          <a:lstStyle/>
          <a:p>
            <a:r>
              <a:rPr lang="pt-BR" sz="4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pt-BR" sz="4000" dirty="0">
                <a:solidFill>
                  <a:srgbClr val="002060"/>
                </a:solidFill>
                <a:latin typeface="Calibri" panose="020F0502020204030204" pitchFamily="34" charset="0"/>
                <a:ea typeface="Calibri" panose="020F0502020204030204" pitchFamily="34" charset="0"/>
                <a:cs typeface="Calibri" panose="020F0502020204030204" pitchFamily="34" charset="0"/>
              </a:rPr>
              <a:t>Estrutura dos questionários e inovações</a:t>
            </a:r>
            <a:endParaRPr lang="en-GB"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436BAFA5-CC88-0772-9D48-BD588920FDC1}"/>
              </a:ext>
            </a:extLst>
          </p:cNvPr>
          <p:cNvCxnSpPr>
            <a:cxnSpLocks/>
          </p:cNvCxnSpPr>
          <p:nvPr/>
        </p:nvCxnSpPr>
        <p:spPr>
          <a:xfrm>
            <a:off x="0" y="892969"/>
            <a:ext cx="9606278" cy="9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95B2F77E-F4C5-F0A3-80CE-FBEA2CE6DA77}"/>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1" name="TextBox 40">
            <a:extLst>
              <a:ext uri="{FF2B5EF4-FFF2-40B4-BE49-F238E27FC236}">
                <a16:creationId xmlns:a16="http://schemas.microsoft.com/office/drawing/2014/main" id="{364492F9-F699-51EE-3D92-7E3F2C38285E}"/>
              </a:ext>
            </a:extLst>
          </p:cNvPr>
          <p:cNvSpPr txBox="1"/>
          <p:nvPr/>
        </p:nvSpPr>
        <p:spPr>
          <a:xfrm>
            <a:off x="307347" y="1179676"/>
            <a:ext cx="9298931" cy="5768182"/>
          </a:xfrm>
          <a:prstGeom prst="rect">
            <a:avLst/>
          </a:prstGeom>
          <a:noFill/>
        </p:spPr>
        <p:txBody>
          <a:bodyPr wrap="square">
            <a:spAutoFit/>
          </a:bodyPr>
          <a:lstStyle/>
          <a:p>
            <a:pPr marL="342900" indent="-342900" algn="just" defTabSz="544194">
              <a:lnSpc>
                <a:spcPct val="120000"/>
              </a:lnSpc>
              <a:spcAft>
                <a:spcPts val="600"/>
              </a:spcAft>
              <a:buFont typeface="Wingdings" panose="05000000000000000000" pitchFamily="2" charset="2"/>
              <a:buChar char="§"/>
            </a:pPr>
            <a:r>
              <a:rPr lang="pt-BR" sz="2000" dirty="0">
                <a:solidFill>
                  <a:srgbClr val="002060"/>
                </a:solidFill>
                <a:latin typeface="Trebuchet MS" panose="020B0603020202020204" pitchFamily="34" charset="0"/>
              </a:rPr>
              <a:t>Indicação das fontes de todos os indicadores será publicada em nosso </a:t>
            </a:r>
            <a:r>
              <a:rPr lang="pt-BR" sz="2000" i="1" dirty="0">
                <a:solidFill>
                  <a:srgbClr val="002060"/>
                </a:solidFill>
                <a:latin typeface="Trebuchet MS" panose="020B0603020202020204" pitchFamily="34" charset="0"/>
              </a:rPr>
              <a:t>site</a:t>
            </a:r>
            <a:r>
              <a:rPr lang="pt-BR" sz="2000" dirty="0">
                <a:solidFill>
                  <a:srgbClr val="002060"/>
                </a:solidFill>
                <a:latin typeface="Trebuchet MS" panose="020B0603020202020204" pitchFamily="34" charset="0"/>
              </a:rPr>
              <a:t>.</a:t>
            </a:r>
          </a:p>
          <a:p>
            <a:pPr marL="342900" indent="-342900" algn="just" defTabSz="544194">
              <a:lnSpc>
                <a:spcPct val="120000"/>
              </a:lnSpc>
              <a:spcAft>
                <a:spcPts val="600"/>
              </a:spcAft>
              <a:buFont typeface="Wingdings" panose="05000000000000000000" pitchFamily="2" charset="2"/>
              <a:buChar char="§"/>
            </a:pPr>
            <a:endParaRPr lang="pt-BR" sz="1000" dirty="0">
              <a:solidFill>
                <a:srgbClr val="002060"/>
              </a:solidFill>
              <a:latin typeface="Trebuchet MS" panose="020B0603020202020204" pitchFamily="34" charset="0"/>
            </a:endParaRPr>
          </a:p>
          <a:p>
            <a:pPr algn="just" defTabSz="544194">
              <a:lnSpc>
                <a:spcPct val="120000"/>
              </a:lnSpc>
              <a:spcAft>
                <a:spcPts val="600"/>
              </a:spcAft>
            </a:pPr>
            <a:r>
              <a:rPr lang="pt-BR" sz="2000" dirty="0">
                <a:solidFill>
                  <a:srgbClr val="002060"/>
                </a:solidFill>
                <a:latin typeface="Trebuchet MS" panose="020B0603020202020204" pitchFamily="34" charset="0"/>
              </a:rPr>
              <a:t>-    Questionários para </a:t>
            </a:r>
            <a:r>
              <a:rPr lang="pt-BR" sz="2000" b="1" dirty="0">
                <a:solidFill>
                  <a:srgbClr val="002060"/>
                </a:solidFill>
                <a:latin typeface="Trebuchet MS" panose="020B0603020202020204" pitchFamily="34" charset="0"/>
              </a:rPr>
              <a:t>avaliação de desempenho </a:t>
            </a:r>
            <a:r>
              <a:rPr lang="pt-BR" sz="2000" dirty="0">
                <a:solidFill>
                  <a:srgbClr val="002060"/>
                </a:solidFill>
                <a:latin typeface="Trebuchet MS" panose="020B0603020202020204" pitchFamily="34" charset="0"/>
              </a:rPr>
              <a:t>socioambiental e climático;</a:t>
            </a:r>
          </a:p>
          <a:p>
            <a:pPr marL="342900" indent="-342900" algn="just" defTabSz="544194">
              <a:lnSpc>
                <a:spcPct val="120000"/>
              </a:lnSpc>
              <a:spcAft>
                <a:spcPts val="600"/>
              </a:spcAft>
              <a:buFontTx/>
              <a:buChar char="-"/>
            </a:pPr>
            <a:r>
              <a:rPr lang="pt-BR" sz="2000" dirty="0">
                <a:solidFill>
                  <a:srgbClr val="002060"/>
                </a:solidFill>
                <a:latin typeface="Trebuchet MS" panose="020B0603020202020204" pitchFamily="34" charset="0"/>
              </a:rPr>
              <a:t>Questionários para </a:t>
            </a:r>
            <a:r>
              <a:rPr lang="pt-BR" sz="2000" b="1" dirty="0">
                <a:solidFill>
                  <a:srgbClr val="002060"/>
                </a:solidFill>
                <a:latin typeface="Trebuchet MS" panose="020B0603020202020204" pitchFamily="34" charset="0"/>
              </a:rPr>
              <a:t>avaliação de cumprimento da legislação </a:t>
            </a:r>
            <a:r>
              <a:rPr lang="pt-BR" sz="2000" dirty="0">
                <a:solidFill>
                  <a:srgbClr val="002060"/>
                </a:solidFill>
                <a:latin typeface="Trebuchet MS" panose="020B0603020202020204" pitchFamily="34" charset="0"/>
              </a:rPr>
              <a:t>socioambiental (que devem ser complementados por documentação adicional e por consulta a bases de dados oficiais) </a:t>
            </a:r>
          </a:p>
          <a:p>
            <a:pPr marL="342900" indent="-342900" algn="just" defTabSz="544194">
              <a:lnSpc>
                <a:spcPct val="120000"/>
              </a:lnSpc>
              <a:spcAft>
                <a:spcPts val="600"/>
              </a:spcAft>
              <a:buFontTx/>
              <a:buChar char="-"/>
            </a:pPr>
            <a:endParaRPr lang="pt-BR" sz="1000" dirty="0">
              <a:solidFill>
                <a:srgbClr val="002060"/>
              </a:solidFill>
              <a:latin typeface="Trebuchet MS" panose="020B0603020202020204" pitchFamily="34" charset="0"/>
            </a:endParaRPr>
          </a:p>
          <a:p>
            <a:pPr marL="342900" indent="-342900" algn="just" defTabSz="544194">
              <a:lnSpc>
                <a:spcPct val="120000"/>
              </a:lnSpc>
              <a:spcAft>
                <a:spcPts val="600"/>
              </a:spcAft>
              <a:buFont typeface="Wingdings" panose="05000000000000000000" pitchFamily="2" charset="2"/>
              <a:buChar char="§"/>
            </a:pPr>
            <a:r>
              <a:rPr lang="pt-BR" sz="2000" dirty="0">
                <a:solidFill>
                  <a:srgbClr val="002060"/>
                </a:solidFill>
                <a:latin typeface="Trebuchet MS" panose="020B0603020202020204" pitchFamily="34" charset="0"/>
              </a:rPr>
              <a:t>Inovações metodológicas: </a:t>
            </a:r>
          </a:p>
          <a:p>
            <a:pPr marL="800100" lvl="1" indent="-342900" algn="just" defTabSz="544194">
              <a:lnSpc>
                <a:spcPct val="120000"/>
              </a:lnSpc>
              <a:buFont typeface="Wingdings" panose="05000000000000000000" pitchFamily="2" charset="2"/>
              <a:buChar char="ü"/>
            </a:pPr>
            <a:r>
              <a:rPr lang="pt-BR" sz="2000" dirty="0">
                <a:solidFill>
                  <a:srgbClr val="002060"/>
                </a:solidFill>
                <a:latin typeface="Trebuchet MS" panose="020B0603020202020204" pitchFamily="34" charset="0"/>
              </a:rPr>
              <a:t>distinção entre indicadores para os quais a </a:t>
            </a:r>
            <a:r>
              <a:rPr lang="pt-BR" sz="2000" b="1" dirty="0">
                <a:solidFill>
                  <a:srgbClr val="002060"/>
                </a:solidFill>
                <a:latin typeface="Trebuchet MS" panose="020B0603020202020204" pitchFamily="34" charset="0"/>
              </a:rPr>
              <a:t>localização da empresa é ou não relevante</a:t>
            </a:r>
          </a:p>
          <a:p>
            <a:pPr marL="800100" lvl="1" indent="-342900" algn="just" defTabSz="544194">
              <a:lnSpc>
                <a:spcPct val="120000"/>
              </a:lnSpc>
              <a:spcAft>
                <a:spcPts val="600"/>
              </a:spcAft>
              <a:buFont typeface="Wingdings" panose="05000000000000000000" pitchFamily="2" charset="2"/>
              <a:buChar char="ü"/>
            </a:pPr>
            <a:r>
              <a:rPr lang="pt-BR" sz="2000" dirty="0">
                <a:solidFill>
                  <a:srgbClr val="002060"/>
                </a:solidFill>
                <a:latin typeface="Trebuchet MS" panose="020B0603020202020204" pitchFamily="34" charset="0"/>
              </a:rPr>
              <a:t>distinção entre indicadores comuns a todas as etapas e em cada etapa da Destinação de Resíduos (os temas se repetem, mas não os indicadores): aterros sanitários, aterros industriais, usinas de reciclagem, usinas de compostagem, usinas de incineração, blendagem; coleta e transporte dos resíduos, encerramento e pós-encerramento)</a:t>
            </a:r>
          </a:p>
        </p:txBody>
      </p:sp>
    </p:spTree>
    <p:extLst>
      <p:ext uri="{BB962C8B-B14F-4D97-AF65-F5344CB8AC3E}">
        <p14:creationId xmlns:p14="http://schemas.microsoft.com/office/powerpoint/2010/main" val="3284812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1BBD1-6D0E-13FF-E071-1478A6FDEA79}"/>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82DD6425-5010-7519-0B28-0DDC7B87A948}"/>
              </a:ext>
            </a:extLst>
          </p:cNvPr>
          <p:cNvSpPr txBox="1"/>
          <p:nvPr/>
        </p:nvSpPr>
        <p:spPr>
          <a:xfrm>
            <a:off x="143590" y="109423"/>
            <a:ext cx="9462688" cy="677108"/>
          </a:xfrm>
          <a:prstGeom prst="rect">
            <a:avLst/>
          </a:prstGeom>
          <a:noFill/>
        </p:spPr>
        <p:txBody>
          <a:bodyPr wrap="square">
            <a:spAutoFit/>
          </a:bodyPr>
          <a:lstStyle/>
          <a:p>
            <a:r>
              <a:rPr lang="pt-BR" sz="3800" dirty="0">
                <a:solidFill>
                  <a:srgbClr val="002060"/>
                </a:solidFill>
                <a:latin typeface="Calibri" panose="020F0502020204030204" pitchFamily="34" charset="0"/>
                <a:ea typeface="Calibri" panose="020F0502020204030204" pitchFamily="34" charset="0"/>
                <a:cs typeface="Calibri" panose="020F0502020204030204" pitchFamily="34" charset="0"/>
              </a:rPr>
              <a:t>	Próximos passos e contribuições esperadas</a:t>
            </a:r>
            <a:endParaRPr lang="en-GB" sz="3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E02E3A37-EDCA-FB69-96BF-6AA366D28CD8}"/>
              </a:ext>
            </a:extLst>
          </p:cNvPr>
          <p:cNvCxnSpPr>
            <a:cxnSpLocks/>
          </p:cNvCxnSpPr>
          <p:nvPr/>
        </p:nvCxnSpPr>
        <p:spPr>
          <a:xfrm>
            <a:off x="0" y="892969"/>
            <a:ext cx="9606278" cy="9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D5E6A60C-193F-021C-440F-258D0F595ECD}"/>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1" name="TextBox 40">
            <a:extLst>
              <a:ext uri="{FF2B5EF4-FFF2-40B4-BE49-F238E27FC236}">
                <a16:creationId xmlns:a16="http://schemas.microsoft.com/office/drawing/2014/main" id="{88D01C47-6E2C-C558-31D7-8FECF267384B}"/>
              </a:ext>
            </a:extLst>
          </p:cNvPr>
          <p:cNvSpPr txBox="1"/>
          <p:nvPr/>
        </p:nvSpPr>
        <p:spPr>
          <a:xfrm>
            <a:off x="307347" y="1179676"/>
            <a:ext cx="9462688" cy="2784737"/>
          </a:xfrm>
          <a:prstGeom prst="rect">
            <a:avLst/>
          </a:prstGeom>
          <a:noFill/>
        </p:spPr>
        <p:txBody>
          <a:bodyPr wrap="square">
            <a:spAutoFit/>
          </a:bodyPr>
          <a:lstStyle/>
          <a:p>
            <a:pPr marL="342900" indent="-342900" algn="just" defTabSz="544194">
              <a:lnSpc>
                <a:spcPct val="120000"/>
              </a:lnSpc>
              <a:spcAft>
                <a:spcPts val="600"/>
              </a:spcAft>
              <a:buFont typeface="Wingdings" panose="05000000000000000000" pitchFamily="2" charset="2"/>
              <a:buChar char="§"/>
            </a:pPr>
            <a:r>
              <a:rPr lang="pt-BR" sz="2800" dirty="0">
                <a:solidFill>
                  <a:srgbClr val="002060"/>
                </a:solidFill>
                <a:latin typeface="Trebuchet MS" panose="020B0603020202020204" pitchFamily="34" charset="0"/>
              </a:rPr>
              <a:t>Possibilidade futura de </a:t>
            </a:r>
            <a:r>
              <a:rPr lang="pt-BR" sz="2800" b="1" dirty="0">
                <a:solidFill>
                  <a:srgbClr val="002060"/>
                </a:solidFill>
                <a:latin typeface="Trebuchet MS" panose="020B0603020202020204" pitchFamily="34" charset="0"/>
              </a:rPr>
              <a:t>atribuir pesos </a:t>
            </a:r>
            <a:r>
              <a:rPr lang="pt-BR" sz="2800" dirty="0">
                <a:solidFill>
                  <a:srgbClr val="002060"/>
                </a:solidFill>
                <a:latin typeface="Trebuchet MS" panose="020B0603020202020204" pitchFamily="34" charset="0"/>
              </a:rPr>
              <a:t>e gerar “notas” de desempenho</a:t>
            </a:r>
          </a:p>
          <a:p>
            <a:pPr marL="342900" indent="-342900" algn="just" defTabSz="544194">
              <a:lnSpc>
                <a:spcPct val="120000"/>
              </a:lnSpc>
              <a:spcAft>
                <a:spcPts val="600"/>
              </a:spcAft>
              <a:buFont typeface="Wingdings" panose="05000000000000000000" pitchFamily="2" charset="2"/>
              <a:buChar char="§"/>
            </a:pPr>
            <a:r>
              <a:rPr lang="pt-BR" sz="2800" dirty="0">
                <a:solidFill>
                  <a:srgbClr val="002060"/>
                </a:solidFill>
                <a:latin typeface="Trebuchet MS" panose="020B0603020202020204" pitchFamily="34" charset="0"/>
              </a:rPr>
              <a:t>Criação de base de dados com </a:t>
            </a:r>
            <a:r>
              <a:rPr lang="pt-BR" sz="2800" b="1" dirty="0">
                <a:solidFill>
                  <a:srgbClr val="002060"/>
                </a:solidFill>
                <a:latin typeface="Trebuchet MS" panose="020B0603020202020204" pitchFamily="34" charset="0"/>
              </a:rPr>
              <a:t>médias do setor econômico p/ cada indicador</a:t>
            </a:r>
          </a:p>
          <a:p>
            <a:pPr marL="342900" indent="-342900" algn="just" defTabSz="544194">
              <a:lnSpc>
                <a:spcPct val="120000"/>
              </a:lnSpc>
              <a:spcAft>
                <a:spcPts val="600"/>
              </a:spcAft>
              <a:buFont typeface="Wingdings" panose="05000000000000000000" pitchFamily="2" charset="2"/>
              <a:buChar char="§"/>
            </a:pPr>
            <a:endParaRPr lang="pt-BR" sz="2800" dirty="0">
              <a:solidFill>
                <a:srgbClr val="002060"/>
              </a:solidFill>
              <a:latin typeface="Trebuchet MS" panose="020B0603020202020204" pitchFamily="34" charset="0"/>
            </a:endParaRPr>
          </a:p>
        </p:txBody>
      </p:sp>
      <p:sp>
        <p:nvSpPr>
          <p:cNvPr id="4" name="TextBox 3">
            <a:extLst>
              <a:ext uri="{FF2B5EF4-FFF2-40B4-BE49-F238E27FC236}">
                <a16:creationId xmlns:a16="http://schemas.microsoft.com/office/drawing/2014/main" id="{25860CDA-F851-4B59-555C-DA858379B5B0}"/>
              </a:ext>
            </a:extLst>
          </p:cNvPr>
          <p:cNvSpPr txBox="1"/>
          <p:nvPr/>
        </p:nvSpPr>
        <p:spPr>
          <a:xfrm>
            <a:off x="2723902" y="5621572"/>
            <a:ext cx="5236086" cy="1320811"/>
          </a:xfrm>
          <a:prstGeom prst="rect">
            <a:avLst/>
          </a:prstGeom>
          <a:noFill/>
        </p:spPr>
        <p:txBody>
          <a:bodyPr wrap="square">
            <a:spAutoFit/>
          </a:bodyPr>
          <a:lstStyle/>
          <a:p>
            <a:pPr algn="ctr" defTabSz="544194">
              <a:lnSpc>
                <a:spcPct val="120000"/>
              </a:lnSpc>
              <a:spcAft>
                <a:spcPts val="600"/>
              </a:spcAft>
            </a:pPr>
            <a:endParaRPr lang="pt-BR" sz="2000" dirty="0">
              <a:solidFill>
                <a:schemeClr val="bg1">
                  <a:lumMod val="95000"/>
                </a:schemeClr>
              </a:solidFill>
              <a:latin typeface="Trebuchet MS" panose="020B0603020202020204" pitchFamily="34" charset="0"/>
            </a:endParaRPr>
          </a:p>
          <a:p>
            <a:pPr algn="ctr" defTabSz="544194">
              <a:lnSpc>
                <a:spcPct val="120000"/>
              </a:lnSpc>
              <a:spcAft>
                <a:spcPts val="600"/>
              </a:spcAft>
            </a:pPr>
            <a:r>
              <a:rPr lang="pt-BR" sz="2000" b="1" dirty="0">
                <a:solidFill>
                  <a:schemeClr val="bg1">
                    <a:lumMod val="95000"/>
                  </a:schemeClr>
                </a:solidFill>
                <a:latin typeface="Trebuchet MS" panose="020B0603020202020204" pitchFamily="34" charset="0"/>
              </a:rPr>
              <a:t>Nosso propósito maior é: </a:t>
            </a:r>
          </a:p>
          <a:p>
            <a:pPr algn="ctr" defTabSz="544194">
              <a:lnSpc>
                <a:spcPct val="120000"/>
              </a:lnSpc>
              <a:spcAft>
                <a:spcPts val="600"/>
              </a:spcAft>
            </a:pPr>
            <a:r>
              <a:rPr lang="pt-BR" sz="2000" dirty="0">
                <a:solidFill>
                  <a:schemeClr val="bg1">
                    <a:lumMod val="95000"/>
                  </a:schemeClr>
                </a:solidFill>
                <a:latin typeface="Trebuchet MS" panose="020B0603020202020204" pitchFamily="34" charset="0"/>
              </a:rPr>
              <a:t>.</a:t>
            </a:r>
          </a:p>
        </p:txBody>
      </p:sp>
      <p:pic>
        <p:nvPicPr>
          <p:cNvPr id="6" name="Immagine 5">
            <a:extLst>
              <a:ext uri="{FF2B5EF4-FFF2-40B4-BE49-F238E27FC236}">
                <a16:creationId xmlns:a16="http://schemas.microsoft.com/office/drawing/2014/main" id="{0D101862-13AF-ADC0-FD4E-321E17CEFBC8}"/>
              </a:ext>
            </a:extLst>
          </p:cNvPr>
          <p:cNvPicPr>
            <a:picLocks noChangeAspect="1"/>
          </p:cNvPicPr>
          <p:nvPr/>
        </p:nvPicPr>
        <p:blipFill>
          <a:blip r:embed="rId3"/>
          <a:stretch>
            <a:fillRect/>
          </a:stretch>
        </p:blipFill>
        <p:spPr>
          <a:xfrm>
            <a:off x="2723902" y="3823748"/>
            <a:ext cx="4440224" cy="2924829"/>
          </a:xfrm>
          <a:prstGeom prst="rect">
            <a:avLst/>
          </a:prstGeom>
        </p:spPr>
      </p:pic>
    </p:spTree>
    <p:extLst>
      <p:ext uri="{BB962C8B-B14F-4D97-AF65-F5344CB8AC3E}">
        <p14:creationId xmlns:p14="http://schemas.microsoft.com/office/powerpoint/2010/main" val="2930534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9FAD5-0DAF-00C1-59E2-DBB85C0B5B73}"/>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C49B70C3-F17F-0FA9-1861-4203CA800FF7}"/>
              </a:ext>
            </a:extLst>
          </p:cNvPr>
          <p:cNvSpPr txBox="1"/>
          <p:nvPr/>
        </p:nvSpPr>
        <p:spPr>
          <a:xfrm>
            <a:off x="143590" y="109423"/>
            <a:ext cx="9462688" cy="677108"/>
          </a:xfrm>
          <a:prstGeom prst="rect">
            <a:avLst/>
          </a:prstGeom>
          <a:noFill/>
        </p:spPr>
        <p:txBody>
          <a:bodyPr wrap="square">
            <a:spAutoFit/>
          </a:bodyPr>
          <a:lstStyle/>
          <a:p>
            <a:r>
              <a:rPr lang="pt-BR" sz="3800" dirty="0">
                <a:solidFill>
                  <a:srgbClr val="002060"/>
                </a:solidFill>
                <a:latin typeface="Calibri" panose="020F0502020204030204" pitchFamily="34" charset="0"/>
                <a:ea typeface="Calibri" panose="020F0502020204030204" pitchFamily="34" charset="0"/>
                <a:cs typeface="Calibri" panose="020F0502020204030204" pitchFamily="34" charset="0"/>
              </a:rPr>
              <a:t>	Propósito da avaliação</a:t>
            </a:r>
            <a:endParaRPr lang="en-GB" sz="3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6684D08C-69A2-CD72-22DF-3F593E5459ED}"/>
              </a:ext>
            </a:extLst>
          </p:cNvPr>
          <p:cNvCxnSpPr>
            <a:cxnSpLocks/>
          </p:cNvCxnSpPr>
          <p:nvPr/>
        </p:nvCxnSpPr>
        <p:spPr>
          <a:xfrm>
            <a:off x="0" y="892969"/>
            <a:ext cx="9606278" cy="9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5BB73660-8A70-3E1E-F81C-7BC4DCA21B7C}"/>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1" name="TextBox 40">
            <a:extLst>
              <a:ext uri="{FF2B5EF4-FFF2-40B4-BE49-F238E27FC236}">
                <a16:creationId xmlns:a16="http://schemas.microsoft.com/office/drawing/2014/main" id="{7F85C340-72C7-DDD9-4344-2C871AFCB3B6}"/>
              </a:ext>
            </a:extLst>
          </p:cNvPr>
          <p:cNvSpPr txBox="1"/>
          <p:nvPr/>
        </p:nvSpPr>
        <p:spPr>
          <a:xfrm>
            <a:off x="307347" y="1179676"/>
            <a:ext cx="9462688" cy="4721742"/>
          </a:xfrm>
          <a:prstGeom prst="rect">
            <a:avLst/>
          </a:prstGeom>
          <a:noFill/>
        </p:spPr>
        <p:txBody>
          <a:bodyPr wrap="square">
            <a:spAutoFit/>
          </a:bodyPr>
          <a:lstStyle/>
          <a:p>
            <a:pPr marL="342900" indent="-342900" algn="just" defTabSz="544194">
              <a:lnSpc>
                <a:spcPct val="120000"/>
              </a:lnSpc>
              <a:spcAft>
                <a:spcPts val="600"/>
              </a:spcAft>
              <a:buFont typeface="Wingdings" panose="05000000000000000000" pitchFamily="2" charset="2"/>
              <a:buChar char="§"/>
            </a:pPr>
            <a:r>
              <a:rPr lang="pt-BR" sz="2000" dirty="0">
                <a:solidFill>
                  <a:srgbClr val="002060"/>
                </a:solidFill>
                <a:latin typeface="Trebuchet MS" panose="020B0603020202020204" pitchFamily="34" charset="0"/>
              </a:rPr>
              <a:t>Identificar desempenhos superiores à média que merecem </a:t>
            </a:r>
            <a:r>
              <a:rPr lang="pt-BR" sz="2000" b="1" dirty="0">
                <a:solidFill>
                  <a:srgbClr val="002060"/>
                </a:solidFill>
                <a:latin typeface="Trebuchet MS" panose="020B0603020202020204" pitchFamily="34" charset="0"/>
              </a:rPr>
              <a:t>condições diferenciadas (mais favoráveis) de acesso a capital e a mercados</a:t>
            </a:r>
          </a:p>
          <a:p>
            <a:pPr marL="342900" indent="-342900" algn="just" defTabSz="544194">
              <a:lnSpc>
                <a:spcPct val="120000"/>
              </a:lnSpc>
              <a:spcAft>
                <a:spcPts val="600"/>
              </a:spcAft>
              <a:buFont typeface="Wingdings" panose="05000000000000000000" pitchFamily="2" charset="2"/>
              <a:buChar char="§"/>
            </a:pPr>
            <a:r>
              <a:rPr lang="pt-BR" sz="2000" dirty="0">
                <a:solidFill>
                  <a:srgbClr val="002060"/>
                </a:solidFill>
                <a:latin typeface="Trebuchet MS" panose="020B0603020202020204" pitchFamily="34" charset="0"/>
              </a:rPr>
              <a:t>Identificar pontos de risco (desempenhos inferiores à média) que demandam </a:t>
            </a:r>
            <a:r>
              <a:rPr lang="pt-BR" sz="2000" b="1" dirty="0">
                <a:solidFill>
                  <a:srgbClr val="002060"/>
                </a:solidFill>
                <a:latin typeface="Trebuchet MS" panose="020B0603020202020204" pitchFamily="34" charset="0"/>
              </a:rPr>
              <a:t>apoio técnico e/ou financeiro para melhorar desempenho</a:t>
            </a:r>
          </a:p>
          <a:p>
            <a:pPr marL="342900" indent="-342900" algn="just" defTabSz="544194">
              <a:lnSpc>
                <a:spcPct val="120000"/>
              </a:lnSpc>
              <a:buFont typeface="Wingdings" panose="05000000000000000000" pitchFamily="2" charset="2"/>
              <a:buChar char="§"/>
            </a:pPr>
            <a:r>
              <a:rPr lang="pt-BR" sz="2000" dirty="0">
                <a:solidFill>
                  <a:srgbClr val="002060"/>
                </a:solidFill>
                <a:latin typeface="Trebuchet MS" panose="020B0603020202020204" pitchFamily="34" charset="0"/>
              </a:rPr>
              <a:t>Identificar situações de exposição a riscos climáticos, de biodiversidade/ capital natural ou de violação a direitos humanos de todo um setor, concentrados ou não numa </a:t>
            </a:r>
          </a:p>
          <a:p>
            <a:pPr algn="just" defTabSz="544194">
              <a:lnSpc>
                <a:spcPct val="120000"/>
              </a:lnSpc>
            </a:pPr>
            <a:r>
              <a:rPr lang="pt-BR" sz="2000" dirty="0">
                <a:solidFill>
                  <a:srgbClr val="002060"/>
                </a:solidFill>
                <a:latin typeface="Trebuchet MS" panose="020B0603020202020204" pitchFamily="34" charset="0"/>
              </a:rPr>
              <a:t>    dada região (riscos sistêmicos):</a:t>
            </a:r>
          </a:p>
          <a:p>
            <a:pPr marL="342900" indent="-342900" algn="just" defTabSz="544194">
              <a:lnSpc>
                <a:spcPct val="120000"/>
              </a:lnSpc>
              <a:buFontTx/>
              <a:buChar char="-"/>
            </a:pPr>
            <a:r>
              <a:rPr lang="pt-BR" sz="2000" dirty="0">
                <a:solidFill>
                  <a:srgbClr val="002060"/>
                </a:solidFill>
                <a:latin typeface="Trebuchet MS" panose="020B0603020202020204" pitchFamily="34" charset="0"/>
              </a:rPr>
              <a:t>necessidade de </a:t>
            </a:r>
            <a:r>
              <a:rPr lang="pt-BR" sz="2000" b="1" dirty="0">
                <a:solidFill>
                  <a:srgbClr val="002060"/>
                </a:solidFill>
                <a:latin typeface="Trebuchet MS" panose="020B0603020202020204" pitchFamily="34" charset="0"/>
              </a:rPr>
              <a:t>estratégia de </a:t>
            </a:r>
          </a:p>
          <a:p>
            <a:pPr algn="just" defTabSz="544194">
              <a:lnSpc>
                <a:spcPct val="120000"/>
              </a:lnSpc>
            </a:pPr>
            <a:r>
              <a:rPr lang="pt-BR" sz="2000" b="1" dirty="0">
                <a:solidFill>
                  <a:srgbClr val="002060"/>
                </a:solidFill>
                <a:latin typeface="Trebuchet MS" panose="020B0603020202020204" pitchFamily="34" charset="0"/>
              </a:rPr>
              <a:t>     adaptação</a:t>
            </a:r>
          </a:p>
          <a:p>
            <a:pPr marL="342900" indent="-342900" algn="just" defTabSz="544194">
              <a:lnSpc>
                <a:spcPct val="120000"/>
              </a:lnSpc>
              <a:spcAft>
                <a:spcPts val="600"/>
              </a:spcAft>
              <a:buFont typeface="Wingdings" panose="05000000000000000000" pitchFamily="2" charset="2"/>
              <a:buChar char="§"/>
            </a:pPr>
            <a:endParaRPr lang="pt-BR" sz="2000" dirty="0">
              <a:solidFill>
                <a:srgbClr val="002060"/>
              </a:solidFill>
              <a:latin typeface="Trebuchet MS" panose="020B0603020202020204" pitchFamily="34" charset="0"/>
            </a:endParaRPr>
          </a:p>
          <a:p>
            <a:pPr marL="342900" indent="-342900" algn="just" defTabSz="544194">
              <a:lnSpc>
                <a:spcPct val="120000"/>
              </a:lnSpc>
              <a:spcAft>
                <a:spcPts val="600"/>
              </a:spcAft>
              <a:buFont typeface="Wingdings" panose="05000000000000000000" pitchFamily="2" charset="2"/>
              <a:buChar char="§"/>
            </a:pPr>
            <a:endParaRPr lang="pt-BR" sz="2000" dirty="0">
              <a:solidFill>
                <a:srgbClr val="002060"/>
              </a:solidFill>
              <a:latin typeface="Trebuchet MS" panose="020B0603020202020204" pitchFamily="34" charset="0"/>
            </a:endParaRPr>
          </a:p>
        </p:txBody>
      </p:sp>
      <p:sp>
        <p:nvSpPr>
          <p:cNvPr id="4" name="TextBox 3">
            <a:extLst>
              <a:ext uri="{FF2B5EF4-FFF2-40B4-BE49-F238E27FC236}">
                <a16:creationId xmlns:a16="http://schemas.microsoft.com/office/drawing/2014/main" id="{710E24D9-D688-51B4-79CA-06714001C621}"/>
              </a:ext>
            </a:extLst>
          </p:cNvPr>
          <p:cNvSpPr txBox="1"/>
          <p:nvPr/>
        </p:nvSpPr>
        <p:spPr>
          <a:xfrm>
            <a:off x="2723902" y="5621572"/>
            <a:ext cx="5236086" cy="1320811"/>
          </a:xfrm>
          <a:prstGeom prst="rect">
            <a:avLst/>
          </a:prstGeom>
          <a:noFill/>
        </p:spPr>
        <p:txBody>
          <a:bodyPr wrap="square">
            <a:spAutoFit/>
          </a:bodyPr>
          <a:lstStyle/>
          <a:p>
            <a:pPr algn="ctr" defTabSz="544194">
              <a:lnSpc>
                <a:spcPct val="120000"/>
              </a:lnSpc>
              <a:spcAft>
                <a:spcPts val="600"/>
              </a:spcAft>
            </a:pPr>
            <a:endParaRPr lang="pt-BR" sz="2000" dirty="0">
              <a:solidFill>
                <a:schemeClr val="bg1">
                  <a:lumMod val="95000"/>
                </a:schemeClr>
              </a:solidFill>
              <a:latin typeface="Trebuchet MS" panose="020B0603020202020204" pitchFamily="34" charset="0"/>
            </a:endParaRPr>
          </a:p>
          <a:p>
            <a:pPr algn="ctr" defTabSz="544194">
              <a:lnSpc>
                <a:spcPct val="120000"/>
              </a:lnSpc>
              <a:spcAft>
                <a:spcPts val="600"/>
              </a:spcAft>
            </a:pPr>
            <a:r>
              <a:rPr lang="pt-BR" sz="2000" b="1" dirty="0">
                <a:solidFill>
                  <a:schemeClr val="bg1">
                    <a:lumMod val="95000"/>
                  </a:schemeClr>
                </a:solidFill>
                <a:latin typeface="Trebuchet MS" panose="020B0603020202020204" pitchFamily="34" charset="0"/>
              </a:rPr>
              <a:t>Nosso propósito maior é: </a:t>
            </a:r>
          </a:p>
          <a:p>
            <a:pPr algn="ctr" defTabSz="544194">
              <a:lnSpc>
                <a:spcPct val="120000"/>
              </a:lnSpc>
              <a:spcAft>
                <a:spcPts val="600"/>
              </a:spcAft>
            </a:pPr>
            <a:r>
              <a:rPr lang="pt-BR" sz="2000" dirty="0">
                <a:solidFill>
                  <a:schemeClr val="bg1">
                    <a:lumMod val="95000"/>
                  </a:schemeClr>
                </a:solidFill>
                <a:latin typeface="Trebuchet MS" panose="020B0603020202020204" pitchFamily="34" charset="0"/>
              </a:rPr>
              <a:t>.</a:t>
            </a:r>
          </a:p>
        </p:txBody>
      </p:sp>
      <p:pic>
        <p:nvPicPr>
          <p:cNvPr id="6" name="Immagine 5">
            <a:extLst>
              <a:ext uri="{FF2B5EF4-FFF2-40B4-BE49-F238E27FC236}">
                <a16:creationId xmlns:a16="http://schemas.microsoft.com/office/drawing/2014/main" id="{B13143CC-C15A-3A22-34CC-E1E7BB2C2D02}"/>
              </a:ext>
            </a:extLst>
          </p:cNvPr>
          <p:cNvPicPr>
            <a:picLocks noChangeAspect="1"/>
          </p:cNvPicPr>
          <p:nvPr/>
        </p:nvPicPr>
        <p:blipFill>
          <a:blip r:embed="rId3"/>
          <a:stretch>
            <a:fillRect/>
          </a:stretch>
        </p:blipFill>
        <p:spPr>
          <a:xfrm>
            <a:off x="4457286" y="3693670"/>
            <a:ext cx="4440224" cy="2924829"/>
          </a:xfrm>
          <a:prstGeom prst="rect">
            <a:avLst/>
          </a:prstGeom>
        </p:spPr>
      </p:pic>
    </p:spTree>
    <p:extLst>
      <p:ext uri="{BB962C8B-B14F-4D97-AF65-F5344CB8AC3E}">
        <p14:creationId xmlns:p14="http://schemas.microsoft.com/office/powerpoint/2010/main" val="1967050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F8AE1-8A87-F50E-9990-5037438004E8}"/>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B14E3474-4F3A-1858-CEAC-7B4568E59C22}"/>
              </a:ext>
            </a:extLst>
          </p:cNvPr>
          <p:cNvSpPr txBox="1"/>
          <p:nvPr/>
        </p:nvSpPr>
        <p:spPr>
          <a:xfrm>
            <a:off x="143590" y="109423"/>
            <a:ext cx="9462688" cy="677108"/>
          </a:xfrm>
          <a:prstGeom prst="rect">
            <a:avLst/>
          </a:prstGeom>
          <a:noFill/>
        </p:spPr>
        <p:txBody>
          <a:bodyPr wrap="square">
            <a:spAutoFit/>
          </a:bodyPr>
          <a:lstStyle/>
          <a:p>
            <a:r>
              <a:rPr lang="pt-BR" sz="3800" dirty="0">
                <a:solidFill>
                  <a:srgbClr val="002060"/>
                </a:solidFill>
                <a:latin typeface="Calibri" panose="020F0502020204030204" pitchFamily="34" charset="0"/>
                <a:ea typeface="Calibri" panose="020F0502020204030204" pitchFamily="34" charset="0"/>
                <a:cs typeface="Calibri" panose="020F0502020204030204" pitchFamily="34" charset="0"/>
              </a:rPr>
              <a:t>	Temas avaliados – Destinação de resíduos</a:t>
            </a:r>
            <a:endParaRPr lang="en-GB" sz="3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8B5697F4-3E58-FDDD-B27B-D38FCC7A5C87}"/>
              </a:ext>
            </a:extLst>
          </p:cNvPr>
          <p:cNvCxnSpPr>
            <a:cxnSpLocks/>
          </p:cNvCxnSpPr>
          <p:nvPr/>
        </p:nvCxnSpPr>
        <p:spPr>
          <a:xfrm>
            <a:off x="0" y="751453"/>
            <a:ext cx="9606278" cy="9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3565E0E0-712B-B978-E225-40A873CFE67C}"/>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FC38503B-7E92-8C49-1735-1FF37A199BFA}"/>
              </a:ext>
            </a:extLst>
          </p:cNvPr>
          <p:cNvSpPr txBox="1"/>
          <p:nvPr/>
        </p:nvSpPr>
        <p:spPr>
          <a:xfrm>
            <a:off x="409785" y="940538"/>
            <a:ext cx="4465149" cy="7305526"/>
          </a:xfrm>
          <a:prstGeom prst="rect">
            <a:avLst/>
          </a:prstGeom>
          <a:noFill/>
        </p:spPr>
        <p:txBody>
          <a:bodyPr wrap="square">
            <a:spAutoFit/>
          </a:bodyPr>
          <a:lstStyle/>
          <a:p>
            <a:pPr defTabSz="544194">
              <a:lnSpc>
                <a:spcPct val="120000"/>
              </a:lnSpc>
              <a:spcAft>
                <a:spcPts val="600"/>
              </a:spcAft>
              <a:buNone/>
            </a:pPr>
            <a:r>
              <a:rPr lang="pt-BR" sz="1600" dirty="0">
                <a:solidFill>
                  <a:srgbClr val="002060"/>
                </a:solidFill>
              </a:rPr>
              <a:t>🔹 </a:t>
            </a:r>
            <a:r>
              <a:rPr lang="pt-BR" b="1" dirty="0">
                <a:solidFill>
                  <a:srgbClr val="002060"/>
                </a:solidFill>
              </a:rPr>
              <a:t>Dados gerais</a:t>
            </a:r>
          </a:p>
          <a:p>
            <a:pPr defTabSz="544194">
              <a:lnSpc>
                <a:spcPct val="120000"/>
              </a:lnSpc>
              <a:buNone/>
            </a:pPr>
            <a:r>
              <a:rPr lang="pt-BR" dirty="0">
                <a:solidFill>
                  <a:srgbClr val="002060"/>
                </a:solidFill>
              </a:rPr>
              <a:t>• Capacidade de processamento  e localização das unidades </a:t>
            </a:r>
          </a:p>
          <a:p>
            <a:pPr defTabSz="544194">
              <a:lnSpc>
                <a:spcPct val="120000"/>
              </a:lnSpc>
              <a:buNone/>
            </a:pPr>
            <a:r>
              <a:rPr lang="pt-BR" dirty="0">
                <a:solidFill>
                  <a:srgbClr val="002060"/>
                </a:solidFill>
              </a:rPr>
              <a:t>• Dimensão da força de trabalho</a:t>
            </a:r>
          </a:p>
          <a:p>
            <a:pPr defTabSz="544194">
              <a:lnSpc>
                <a:spcPct val="120000"/>
              </a:lnSpc>
              <a:spcAft>
                <a:spcPts val="600"/>
              </a:spcAft>
              <a:buNone/>
            </a:pPr>
            <a:endParaRPr lang="pt-BR" sz="800" dirty="0">
              <a:solidFill>
                <a:srgbClr val="002060"/>
              </a:solidFill>
            </a:endParaRPr>
          </a:p>
          <a:p>
            <a:pPr defTabSz="544194">
              <a:lnSpc>
                <a:spcPct val="120000"/>
              </a:lnSpc>
              <a:buNone/>
            </a:pPr>
            <a:r>
              <a:rPr lang="pt-BR" dirty="0">
                <a:solidFill>
                  <a:srgbClr val="002060"/>
                </a:solidFill>
              </a:rPr>
              <a:t>🔹 </a:t>
            </a:r>
            <a:r>
              <a:rPr lang="pt-BR" b="1" dirty="0">
                <a:solidFill>
                  <a:srgbClr val="002060"/>
                </a:solidFill>
              </a:rPr>
              <a:t>Indicadores para os quais a localização é relevante</a:t>
            </a:r>
          </a:p>
          <a:p>
            <a:pPr defTabSz="544194">
              <a:lnSpc>
                <a:spcPct val="120000"/>
              </a:lnSpc>
              <a:buNone/>
            </a:pPr>
            <a:endParaRPr lang="pt-BR" sz="800" b="1" dirty="0">
              <a:solidFill>
                <a:srgbClr val="002060"/>
              </a:solidFill>
            </a:endParaRPr>
          </a:p>
          <a:p>
            <a:pPr defTabSz="544194">
              <a:lnSpc>
                <a:spcPct val="120000"/>
              </a:lnSpc>
              <a:spcAft>
                <a:spcPts val="200"/>
              </a:spcAft>
            </a:pPr>
            <a:r>
              <a:rPr lang="pt-BR" dirty="0">
                <a:solidFill>
                  <a:srgbClr val="002060"/>
                </a:solidFill>
              </a:rPr>
              <a:t>•</a:t>
            </a:r>
            <a:r>
              <a:rPr lang="it-IT" dirty="0">
                <a:solidFill>
                  <a:srgbClr val="002060"/>
                </a:solidFill>
              </a:rPr>
              <a:t> </a:t>
            </a:r>
            <a:r>
              <a:rPr lang="pt-BR" dirty="0">
                <a:solidFill>
                  <a:srgbClr val="002060"/>
                </a:solidFill>
              </a:rPr>
              <a:t>Impactos na biodiversidade terrestre, patrimônio paisagístico e cultural</a:t>
            </a:r>
            <a:br>
              <a:rPr lang="pt-BR" dirty="0">
                <a:solidFill>
                  <a:srgbClr val="002060"/>
                </a:solidFill>
              </a:rPr>
            </a:br>
            <a:r>
              <a:rPr lang="pt-BR" dirty="0">
                <a:solidFill>
                  <a:srgbClr val="002060"/>
                </a:solidFill>
              </a:rPr>
              <a:t>• Manejo do solo</a:t>
            </a:r>
          </a:p>
          <a:p>
            <a:pPr defTabSz="544194">
              <a:lnSpc>
                <a:spcPct val="120000"/>
              </a:lnSpc>
              <a:spcAft>
                <a:spcPts val="200"/>
              </a:spcAft>
            </a:pPr>
            <a:r>
              <a:rPr lang="pt-BR" dirty="0">
                <a:solidFill>
                  <a:srgbClr val="002060"/>
                </a:solidFill>
              </a:rPr>
              <a:t>• Riscos à saúde e segurança das comunidades adjacentes </a:t>
            </a:r>
          </a:p>
          <a:p>
            <a:pPr defTabSz="544194">
              <a:lnSpc>
                <a:spcPct val="120000"/>
              </a:lnSpc>
              <a:spcAft>
                <a:spcPts val="200"/>
              </a:spcAft>
            </a:pPr>
            <a:r>
              <a:rPr lang="pt-BR" dirty="0">
                <a:solidFill>
                  <a:srgbClr val="002060"/>
                </a:solidFill>
              </a:rPr>
              <a:t>• Riscos para cursos hídricos</a:t>
            </a:r>
          </a:p>
          <a:p>
            <a:pPr defTabSz="544194">
              <a:lnSpc>
                <a:spcPct val="120000"/>
              </a:lnSpc>
              <a:spcAft>
                <a:spcPts val="200"/>
              </a:spcAft>
              <a:buNone/>
            </a:pPr>
            <a:r>
              <a:rPr lang="pt-BR" dirty="0">
                <a:solidFill>
                  <a:srgbClr val="002060"/>
                </a:solidFill>
              </a:rPr>
              <a:t>• Uso de água</a:t>
            </a:r>
          </a:p>
          <a:p>
            <a:pPr defTabSz="544194">
              <a:lnSpc>
                <a:spcPct val="120000"/>
              </a:lnSpc>
              <a:spcAft>
                <a:spcPts val="200"/>
              </a:spcAft>
            </a:pPr>
            <a:r>
              <a:rPr lang="pt-BR" dirty="0">
                <a:solidFill>
                  <a:srgbClr val="002060"/>
                </a:solidFill>
              </a:rPr>
              <a:t>• Poluição atmosférica não-GEE</a:t>
            </a:r>
          </a:p>
          <a:p>
            <a:pPr defTabSz="544194">
              <a:lnSpc>
                <a:spcPct val="120000"/>
              </a:lnSpc>
              <a:spcAft>
                <a:spcPts val="200"/>
              </a:spcAft>
            </a:pPr>
            <a:r>
              <a:rPr lang="pt-BR" dirty="0">
                <a:solidFill>
                  <a:srgbClr val="002060"/>
                </a:solidFill>
              </a:rPr>
              <a:t>• Riscos de contaminação do solo </a:t>
            </a:r>
          </a:p>
          <a:p>
            <a:pPr defTabSz="544194">
              <a:lnSpc>
                <a:spcPct val="120000"/>
              </a:lnSpc>
              <a:spcAft>
                <a:spcPts val="200"/>
              </a:spcAft>
            </a:pPr>
            <a:r>
              <a:rPr lang="pt-BR" dirty="0">
                <a:solidFill>
                  <a:srgbClr val="002060"/>
                </a:solidFill>
              </a:rPr>
              <a:t>• Tratamento do gás de aterro</a:t>
            </a:r>
          </a:p>
          <a:p>
            <a:pPr defTabSz="544194">
              <a:lnSpc>
                <a:spcPct val="120000"/>
              </a:lnSpc>
              <a:spcAft>
                <a:spcPts val="200"/>
              </a:spcAft>
            </a:pPr>
            <a:r>
              <a:rPr lang="pt-BR" dirty="0">
                <a:solidFill>
                  <a:srgbClr val="002060"/>
                </a:solidFill>
              </a:rPr>
              <a:t> </a:t>
            </a:r>
          </a:p>
          <a:p>
            <a:pPr defTabSz="544194">
              <a:lnSpc>
                <a:spcPct val="120000"/>
              </a:lnSpc>
              <a:spcAft>
                <a:spcPts val="200"/>
              </a:spcAft>
              <a:buNone/>
            </a:pPr>
            <a:br>
              <a:rPr lang="pt-BR" dirty="0">
                <a:solidFill>
                  <a:srgbClr val="002060"/>
                </a:solidFill>
              </a:rPr>
            </a:br>
            <a:br>
              <a:rPr lang="pt-BR" dirty="0"/>
            </a:br>
            <a:endParaRPr lang="pt-BR" sz="1600" b="1" dirty="0">
              <a:solidFill>
                <a:srgbClr val="002060"/>
              </a:solidFill>
              <a:latin typeface="Trebuchet MS" panose="020B0603020202020204" pitchFamily="34" charset="0"/>
            </a:endParaRPr>
          </a:p>
        </p:txBody>
      </p:sp>
      <p:sp>
        <p:nvSpPr>
          <p:cNvPr id="5" name="TextBox 4">
            <a:extLst>
              <a:ext uri="{FF2B5EF4-FFF2-40B4-BE49-F238E27FC236}">
                <a16:creationId xmlns:a16="http://schemas.microsoft.com/office/drawing/2014/main" id="{AF69F21B-A010-AD50-4359-31DAB925527C}"/>
              </a:ext>
            </a:extLst>
          </p:cNvPr>
          <p:cNvSpPr txBox="1"/>
          <p:nvPr/>
        </p:nvSpPr>
        <p:spPr>
          <a:xfrm>
            <a:off x="4587903" y="1083076"/>
            <a:ext cx="5018375" cy="5905912"/>
          </a:xfrm>
          <a:prstGeom prst="rect">
            <a:avLst/>
          </a:prstGeom>
          <a:noFill/>
        </p:spPr>
        <p:txBody>
          <a:bodyPr wrap="square">
            <a:spAutoFit/>
          </a:bodyPr>
          <a:lstStyle/>
          <a:p>
            <a:pPr defTabSz="544194">
              <a:lnSpc>
                <a:spcPct val="120000"/>
              </a:lnSpc>
              <a:spcAft>
                <a:spcPts val="200"/>
              </a:spcAft>
            </a:pPr>
            <a:r>
              <a:rPr lang="pt-BR" dirty="0">
                <a:solidFill>
                  <a:srgbClr val="002060"/>
                </a:solidFill>
              </a:rPr>
              <a:t>• Poluição sonora e luminosa</a:t>
            </a:r>
          </a:p>
          <a:p>
            <a:pPr defTabSz="544194">
              <a:lnSpc>
                <a:spcPct val="120000"/>
              </a:lnSpc>
              <a:spcAft>
                <a:spcPts val="200"/>
              </a:spcAft>
            </a:pPr>
            <a:r>
              <a:rPr lang="pt-BR" dirty="0">
                <a:solidFill>
                  <a:srgbClr val="002060"/>
                </a:solidFill>
              </a:rPr>
              <a:t>• Adaptação às mudanças climáticas</a:t>
            </a:r>
          </a:p>
          <a:p>
            <a:pPr defTabSz="544194">
              <a:lnSpc>
                <a:spcPct val="120000"/>
              </a:lnSpc>
              <a:spcAft>
                <a:spcPts val="200"/>
              </a:spcAft>
            </a:pPr>
            <a:r>
              <a:rPr lang="pt-BR" dirty="0">
                <a:solidFill>
                  <a:srgbClr val="002060"/>
                </a:solidFill>
              </a:rPr>
              <a:t>• Gestão de resíduos sólidos </a:t>
            </a:r>
          </a:p>
          <a:p>
            <a:pPr defTabSz="544194">
              <a:lnSpc>
                <a:spcPct val="120000"/>
              </a:lnSpc>
              <a:spcAft>
                <a:spcPts val="200"/>
              </a:spcAft>
            </a:pPr>
            <a:r>
              <a:rPr lang="pt-BR" dirty="0">
                <a:solidFill>
                  <a:srgbClr val="002060"/>
                </a:solidFill>
              </a:rPr>
              <a:t>• Gestão de efluentes</a:t>
            </a:r>
          </a:p>
          <a:p>
            <a:pPr defTabSz="544194">
              <a:lnSpc>
                <a:spcPct val="120000"/>
              </a:lnSpc>
              <a:spcAft>
                <a:spcPts val="200"/>
              </a:spcAft>
              <a:buNone/>
            </a:pPr>
            <a:endParaRPr lang="pt-BR" dirty="0">
              <a:solidFill>
                <a:srgbClr val="002060"/>
              </a:solidFill>
            </a:endParaRPr>
          </a:p>
          <a:p>
            <a:pPr defTabSz="544194">
              <a:lnSpc>
                <a:spcPct val="120000"/>
              </a:lnSpc>
              <a:spcAft>
                <a:spcPts val="200"/>
              </a:spcAft>
              <a:buNone/>
            </a:pPr>
            <a:r>
              <a:rPr lang="pt-BR" dirty="0">
                <a:solidFill>
                  <a:srgbClr val="002060"/>
                </a:solidFill>
              </a:rPr>
              <a:t>🔹 </a:t>
            </a:r>
            <a:r>
              <a:rPr lang="pt-BR" b="1" dirty="0">
                <a:solidFill>
                  <a:srgbClr val="002060"/>
                </a:solidFill>
              </a:rPr>
              <a:t>Indicadores para os quais a localização é irrelevante</a:t>
            </a:r>
          </a:p>
          <a:p>
            <a:pPr defTabSz="544194">
              <a:lnSpc>
                <a:spcPct val="120000"/>
              </a:lnSpc>
              <a:spcAft>
                <a:spcPts val="200"/>
              </a:spcAft>
              <a:buNone/>
            </a:pPr>
            <a:endParaRPr lang="pt-BR" sz="900" b="1" dirty="0">
              <a:solidFill>
                <a:srgbClr val="002060"/>
              </a:solidFill>
            </a:endParaRPr>
          </a:p>
          <a:p>
            <a:pPr defTabSz="544194">
              <a:lnSpc>
                <a:spcPct val="120000"/>
              </a:lnSpc>
              <a:spcAft>
                <a:spcPts val="200"/>
              </a:spcAft>
              <a:buNone/>
            </a:pPr>
            <a:r>
              <a:rPr lang="pt-BR" dirty="0">
                <a:solidFill>
                  <a:srgbClr val="002060"/>
                </a:solidFill>
              </a:rPr>
              <a:t>• Características dos resíduos sólidos</a:t>
            </a:r>
          </a:p>
          <a:p>
            <a:pPr defTabSz="544194">
              <a:lnSpc>
                <a:spcPct val="120000"/>
              </a:lnSpc>
              <a:spcAft>
                <a:spcPts val="200"/>
              </a:spcAft>
              <a:buNone/>
            </a:pPr>
            <a:r>
              <a:rPr lang="pt-BR" dirty="0">
                <a:solidFill>
                  <a:srgbClr val="002060"/>
                </a:solidFill>
              </a:rPr>
              <a:t>• Emissões GEE (gases de efeito estufa)</a:t>
            </a:r>
          </a:p>
          <a:p>
            <a:pPr defTabSz="544194">
              <a:lnSpc>
                <a:spcPct val="120000"/>
              </a:lnSpc>
              <a:spcAft>
                <a:spcPts val="200"/>
              </a:spcAft>
              <a:buNone/>
            </a:pPr>
            <a:r>
              <a:rPr lang="pt-BR" dirty="0">
                <a:solidFill>
                  <a:srgbClr val="002060"/>
                </a:solidFill>
              </a:rPr>
              <a:t>• Uso de energia (eletricidade e combustíveis)</a:t>
            </a:r>
          </a:p>
          <a:p>
            <a:pPr defTabSz="544194">
              <a:lnSpc>
                <a:spcPct val="120000"/>
              </a:lnSpc>
              <a:spcAft>
                <a:spcPts val="200"/>
              </a:spcAft>
              <a:buNone/>
            </a:pPr>
            <a:r>
              <a:rPr lang="pt-BR" dirty="0">
                <a:solidFill>
                  <a:srgbClr val="002060"/>
                </a:solidFill>
              </a:rPr>
              <a:t>• Saúde e segurança dos trabalhadores</a:t>
            </a:r>
          </a:p>
          <a:p>
            <a:pPr defTabSz="544194">
              <a:lnSpc>
                <a:spcPct val="120000"/>
              </a:lnSpc>
              <a:spcAft>
                <a:spcPts val="200"/>
              </a:spcAft>
              <a:buNone/>
            </a:pPr>
            <a:r>
              <a:rPr lang="pt-BR" dirty="0">
                <a:solidFill>
                  <a:srgbClr val="002060"/>
                </a:solidFill>
              </a:rPr>
              <a:t>• Envolvimento em controvérsias socioambientais</a:t>
            </a:r>
          </a:p>
          <a:p>
            <a:pPr defTabSz="544194">
              <a:lnSpc>
                <a:spcPct val="120000"/>
              </a:lnSpc>
              <a:spcAft>
                <a:spcPts val="200"/>
              </a:spcAft>
              <a:buNone/>
            </a:pPr>
            <a:r>
              <a:rPr lang="pt-BR" dirty="0">
                <a:solidFill>
                  <a:srgbClr val="002060"/>
                </a:solidFill>
              </a:rPr>
              <a:t>• Políticas e práticas de gestão ambiental</a:t>
            </a:r>
          </a:p>
          <a:p>
            <a:pPr defTabSz="544194">
              <a:lnSpc>
                <a:spcPct val="120000"/>
              </a:lnSpc>
              <a:spcAft>
                <a:spcPts val="200"/>
              </a:spcAft>
              <a:buNone/>
            </a:pPr>
            <a:r>
              <a:rPr lang="pt-BR" dirty="0">
                <a:solidFill>
                  <a:srgbClr val="002060"/>
                </a:solidFill>
              </a:rPr>
              <a:t>• Sustentabilidade dos insumos</a:t>
            </a:r>
            <a:endParaRPr lang="pt-BR" b="1" dirty="0">
              <a:solidFill>
                <a:srgbClr val="002060"/>
              </a:solidFill>
              <a:latin typeface="Trebuchet MS" panose="020B0603020202020204" pitchFamily="34" charset="0"/>
            </a:endParaRPr>
          </a:p>
          <a:p>
            <a:pPr defTabSz="544194">
              <a:lnSpc>
                <a:spcPct val="120000"/>
              </a:lnSpc>
              <a:spcAft>
                <a:spcPts val="200"/>
              </a:spcAft>
              <a:buNone/>
            </a:pPr>
            <a:r>
              <a:rPr lang="pt-BR" dirty="0">
                <a:solidFill>
                  <a:srgbClr val="002060"/>
                </a:solidFill>
              </a:rPr>
              <a:t>• Eficiência operacional </a:t>
            </a:r>
          </a:p>
        </p:txBody>
      </p:sp>
      <p:pic>
        <p:nvPicPr>
          <p:cNvPr id="7" name="Immagine 6">
            <a:extLst>
              <a:ext uri="{FF2B5EF4-FFF2-40B4-BE49-F238E27FC236}">
                <a16:creationId xmlns:a16="http://schemas.microsoft.com/office/drawing/2014/main" id="{0ED9D40E-E40A-0EB7-CCEA-E70CEE0D5C7E}"/>
              </a:ext>
            </a:extLst>
          </p:cNvPr>
          <p:cNvPicPr>
            <a:picLocks noChangeAspect="1"/>
          </p:cNvPicPr>
          <p:nvPr/>
        </p:nvPicPr>
        <p:blipFill>
          <a:blip r:embed="rId3"/>
          <a:stretch>
            <a:fillRect/>
          </a:stretch>
        </p:blipFill>
        <p:spPr>
          <a:xfrm>
            <a:off x="8926662" y="638755"/>
            <a:ext cx="2976563" cy="2209800"/>
          </a:xfrm>
          <a:prstGeom prst="rect">
            <a:avLst/>
          </a:prstGeom>
        </p:spPr>
      </p:pic>
    </p:spTree>
    <p:extLst>
      <p:ext uri="{BB962C8B-B14F-4D97-AF65-F5344CB8AC3E}">
        <p14:creationId xmlns:p14="http://schemas.microsoft.com/office/powerpoint/2010/main" val="3498601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3D921-595F-A83B-F87D-724FBC5CA009}"/>
            </a:ext>
          </a:extLst>
        </p:cNvPr>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C30E9C85-61C6-306A-0E20-46AE913F2F1E}"/>
              </a:ext>
            </a:extLst>
          </p:cNvPr>
          <p:cNvCxnSpPr>
            <a:cxnSpLocks/>
          </p:cNvCxnSpPr>
          <p:nvPr/>
        </p:nvCxnSpPr>
        <p:spPr>
          <a:xfrm>
            <a:off x="0" y="751453"/>
            <a:ext cx="9606278" cy="9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C45B702F-8FBD-242F-683A-82013FFD419D}"/>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DC6CA63C-9ED0-D3EA-7F9D-8BA005BB9C27}"/>
              </a:ext>
            </a:extLst>
          </p:cNvPr>
          <p:cNvSpPr txBox="1"/>
          <p:nvPr/>
        </p:nvSpPr>
        <p:spPr>
          <a:xfrm>
            <a:off x="319595" y="810605"/>
            <a:ext cx="4570457" cy="6193170"/>
          </a:xfrm>
          <a:prstGeom prst="rect">
            <a:avLst/>
          </a:prstGeom>
          <a:noFill/>
        </p:spPr>
        <p:txBody>
          <a:bodyPr wrap="square">
            <a:spAutoFit/>
          </a:bodyPr>
          <a:lstStyle/>
          <a:p>
            <a:pPr defTabSz="544194">
              <a:lnSpc>
                <a:spcPct val="120000"/>
              </a:lnSpc>
              <a:buNone/>
            </a:pPr>
            <a:r>
              <a:rPr lang="pt-BR" sz="1600" dirty="0">
                <a:solidFill>
                  <a:srgbClr val="002060"/>
                </a:solidFill>
              </a:rPr>
              <a:t>🔹 </a:t>
            </a:r>
            <a:r>
              <a:rPr lang="pt-BR" b="1" dirty="0">
                <a:solidFill>
                  <a:srgbClr val="002060"/>
                </a:solidFill>
              </a:rPr>
              <a:t>Dados gerais</a:t>
            </a:r>
            <a:br>
              <a:rPr lang="pt-BR" dirty="0">
                <a:solidFill>
                  <a:srgbClr val="002060"/>
                </a:solidFill>
              </a:rPr>
            </a:br>
            <a:r>
              <a:rPr lang="pt-BR" dirty="0">
                <a:solidFill>
                  <a:srgbClr val="002060"/>
                </a:solidFill>
              </a:rPr>
              <a:t>• Capacidade operacional, locais de operação e dimensão da força de trabalho</a:t>
            </a:r>
          </a:p>
          <a:p>
            <a:pPr defTabSz="544194">
              <a:lnSpc>
                <a:spcPct val="120000"/>
              </a:lnSpc>
              <a:buNone/>
            </a:pPr>
            <a:endParaRPr lang="pt-BR" dirty="0">
              <a:solidFill>
                <a:srgbClr val="002060"/>
              </a:solidFill>
            </a:endParaRPr>
          </a:p>
          <a:p>
            <a:pPr defTabSz="544194">
              <a:lnSpc>
                <a:spcPct val="120000"/>
              </a:lnSpc>
              <a:buNone/>
            </a:pPr>
            <a:r>
              <a:rPr lang="pt-BR" dirty="0">
                <a:solidFill>
                  <a:srgbClr val="002060"/>
                </a:solidFill>
              </a:rPr>
              <a:t>🔹 </a:t>
            </a:r>
            <a:r>
              <a:rPr lang="pt-BR" b="1" dirty="0">
                <a:solidFill>
                  <a:srgbClr val="002060"/>
                </a:solidFill>
              </a:rPr>
              <a:t>Indicadores para os quais a localização é relevante</a:t>
            </a:r>
          </a:p>
          <a:p>
            <a:pPr defTabSz="544194">
              <a:lnSpc>
                <a:spcPct val="120000"/>
              </a:lnSpc>
            </a:pPr>
            <a:br>
              <a:rPr lang="pt-BR" sz="800" dirty="0">
                <a:solidFill>
                  <a:srgbClr val="002060"/>
                </a:solidFill>
              </a:rPr>
            </a:br>
            <a:r>
              <a:rPr lang="pt-BR" dirty="0">
                <a:solidFill>
                  <a:srgbClr val="002060"/>
                </a:solidFill>
              </a:rPr>
              <a:t>• Uso de matéria-prima e insumos</a:t>
            </a:r>
          </a:p>
          <a:p>
            <a:pPr defTabSz="544194">
              <a:lnSpc>
                <a:spcPct val="120000"/>
              </a:lnSpc>
            </a:pPr>
            <a:r>
              <a:rPr lang="pt-BR" dirty="0">
                <a:solidFill>
                  <a:srgbClr val="002060"/>
                </a:solidFill>
              </a:rPr>
              <a:t>• Gestão de recursos hídricos</a:t>
            </a:r>
          </a:p>
          <a:p>
            <a:pPr defTabSz="544194">
              <a:lnSpc>
                <a:spcPct val="120000"/>
              </a:lnSpc>
            </a:pPr>
            <a:r>
              <a:rPr lang="pt-BR" dirty="0">
                <a:solidFill>
                  <a:srgbClr val="002060"/>
                </a:solidFill>
              </a:rPr>
              <a:t>• Impactos na biodiversidade</a:t>
            </a:r>
          </a:p>
          <a:p>
            <a:pPr defTabSz="544194">
              <a:lnSpc>
                <a:spcPct val="120000"/>
              </a:lnSpc>
            </a:pPr>
            <a:r>
              <a:rPr lang="pt-BR" dirty="0">
                <a:solidFill>
                  <a:srgbClr val="002060"/>
                </a:solidFill>
              </a:rPr>
              <a:t>• Gestão de efluentes</a:t>
            </a:r>
          </a:p>
          <a:p>
            <a:pPr defTabSz="544194">
              <a:lnSpc>
                <a:spcPct val="120000"/>
              </a:lnSpc>
            </a:pPr>
            <a:r>
              <a:rPr lang="pt-BR" dirty="0">
                <a:solidFill>
                  <a:srgbClr val="002060"/>
                </a:solidFill>
              </a:rPr>
              <a:t>• Gestão de resíduos sólidos</a:t>
            </a:r>
          </a:p>
          <a:p>
            <a:pPr defTabSz="544194">
              <a:lnSpc>
                <a:spcPct val="120000"/>
              </a:lnSpc>
            </a:pPr>
            <a:r>
              <a:rPr lang="pt-BR" dirty="0">
                <a:solidFill>
                  <a:srgbClr val="002060"/>
                </a:solidFill>
              </a:rPr>
              <a:t>• Gestão de emissões atmosféricas não GEE</a:t>
            </a:r>
            <a:endParaRPr lang="pt-BR" b="1" dirty="0">
              <a:solidFill>
                <a:srgbClr val="002060"/>
              </a:solidFill>
              <a:latin typeface="Trebuchet MS" panose="020B0603020202020204" pitchFamily="34" charset="0"/>
            </a:endParaRPr>
          </a:p>
          <a:p>
            <a:pPr defTabSz="544194">
              <a:lnSpc>
                <a:spcPct val="120000"/>
              </a:lnSpc>
            </a:pPr>
            <a:r>
              <a:rPr lang="pt-BR" dirty="0">
                <a:solidFill>
                  <a:srgbClr val="002060"/>
                </a:solidFill>
              </a:rPr>
              <a:t>• Prevenção e controle da poluição</a:t>
            </a:r>
          </a:p>
          <a:p>
            <a:pPr defTabSz="544194">
              <a:lnSpc>
                <a:spcPct val="120000"/>
              </a:lnSpc>
            </a:pPr>
            <a:r>
              <a:rPr lang="pt-BR" dirty="0">
                <a:solidFill>
                  <a:srgbClr val="002060"/>
                </a:solidFill>
              </a:rPr>
              <a:t>• Impactos em comunidades adjacentes </a:t>
            </a:r>
          </a:p>
          <a:p>
            <a:pPr defTabSz="544194">
              <a:lnSpc>
                <a:spcPct val="120000"/>
              </a:lnSpc>
            </a:pPr>
            <a:r>
              <a:rPr lang="pt-BR" dirty="0">
                <a:solidFill>
                  <a:srgbClr val="002060"/>
                </a:solidFill>
              </a:rPr>
              <a:t>• Impactos em comunidades tradicionais</a:t>
            </a:r>
          </a:p>
          <a:p>
            <a:pPr defTabSz="544194">
              <a:lnSpc>
                <a:spcPct val="120000"/>
              </a:lnSpc>
            </a:pPr>
            <a:br>
              <a:rPr lang="pt-BR" dirty="0">
                <a:solidFill>
                  <a:srgbClr val="002060"/>
                </a:solidFill>
              </a:rPr>
            </a:br>
            <a:endParaRPr lang="pt-BR" dirty="0">
              <a:solidFill>
                <a:srgbClr val="002060"/>
              </a:solidFill>
            </a:endParaRPr>
          </a:p>
        </p:txBody>
      </p:sp>
      <p:sp>
        <p:nvSpPr>
          <p:cNvPr id="5" name="TextBox 4">
            <a:extLst>
              <a:ext uri="{FF2B5EF4-FFF2-40B4-BE49-F238E27FC236}">
                <a16:creationId xmlns:a16="http://schemas.microsoft.com/office/drawing/2014/main" id="{FF4C19DD-3AC5-90EA-C012-6CDD9F3F4C68}"/>
              </a:ext>
            </a:extLst>
          </p:cNvPr>
          <p:cNvSpPr txBox="1"/>
          <p:nvPr/>
        </p:nvSpPr>
        <p:spPr>
          <a:xfrm>
            <a:off x="4723075" y="809696"/>
            <a:ext cx="4460681" cy="5713039"/>
          </a:xfrm>
          <a:prstGeom prst="rect">
            <a:avLst/>
          </a:prstGeom>
          <a:noFill/>
        </p:spPr>
        <p:txBody>
          <a:bodyPr wrap="square">
            <a:spAutoFit/>
          </a:bodyPr>
          <a:lstStyle/>
          <a:p>
            <a:pPr defTabSz="544194">
              <a:lnSpc>
                <a:spcPct val="120000"/>
              </a:lnSpc>
              <a:buNone/>
            </a:pPr>
            <a:r>
              <a:rPr lang="pt-BR" b="1" dirty="0">
                <a:solidFill>
                  <a:srgbClr val="002060"/>
                </a:solidFill>
              </a:rPr>
              <a:t>🔹 Indicadores para os quais </a:t>
            </a:r>
          </a:p>
          <a:p>
            <a:pPr defTabSz="544194">
              <a:lnSpc>
                <a:spcPct val="120000"/>
              </a:lnSpc>
              <a:buNone/>
            </a:pPr>
            <a:r>
              <a:rPr lang="pt-BR" b="1" dirty="0">
                <a:solidFill>
                  <a:srgbClr val="002060"/>
                </a:solidFill>
              </a:rPr>
              <a:t>a localização é irrelevante</a:t>
            </a:r>
          </a:p>
          <a:p>
            <a:pPr defTabSz="544194">
              <a:lnSpc>
                <a:spcPct val="120000"/>
              </a:lnSpc>
              <a:buNone/>
            </a:pPr>
            <a:endParaRPr lang="pt-BR" dirty="0">
              <a:solidFill>
                <a:srgbClr val="002060"/>
              </a:solidFill>
            </a:endParaRPr>
          </a:p>
          <a:p>
            <a:pPr defTabSz="544194">
              <a:lnSpc>
                <a:spcPct val="120000"/>
              </a:lnSpc>
            </a:pPr>
            <a:r>
              <a:rPr lang="pt-BR" dirty="0">
                <a:solidFill>
                  <a:srgbClr val="002060"/>
                </a:solidFill>
              </a:rPr>
              <a:t>• Emissões GEE (gases de efeito </a:t>
            </a:r>
          </a:p>
          <a:p>
            <a:pPr defTabSz="544194">
              <a:lnSpc>
                <a:spcPct val="120000"/>
              </a:lnSpc>
            </a:pPr>
            <a:r>
              <a:rPr lang="pt-BR" dirty="0">
                <a:solidFill>
                  <a:srgbClr val="002060"/>
                </a:solidFill>
              </a:rPr>
              <a:t>estufa)</a:t>
            </a:r>
          </a:p>
          <a:p>
            <a:pPr defTabSz="544194">
              <a:lnSpc>
                <a:spcPct val="120000"/>
              </a:lnSpc>
            </a:pPr>
            <a:r>
              <a:rPr lang="pt-BR" dirty="0">
                <a:solidFill>
                  <a:srgbClr val="002060"/>
                </a:solidFill>
              </a:rPr>
              <a:t>• Consumo de energia elétrica</a:t>
            </a:r>
            <a:br>
              <a:rPr lang="pt-BR" dirty="0">
                <a:solidFill>
                  <a:srgbClr val="002060"/>
                </a:solidFill>
              </a:rPr>
            </a:br>
            <a:r>
              <a:rPr lang="pt-BR" dirty="0">
                <a:solidFill>
                  <a:srgbClr val="002060"/>
                </a:solidFill>
              </a:rPr>
              <a:t>• Consumo de combustíveis</a:t>
            </a:r>
            <a:br>
              <a:rPr lang="pt-BR" dirty="0">
                <a:solidFill>
                  <a:srgbClr val="002060"/>
                </a:solidFill>
              </a:rPr>
            </a:br>
            <a:r>
              <a:rPr lang="pt-BR" dirty="0">
                <a:solidFill>
                  <a:srgbClr val="002060"/>
                </a:solidFill>
              </a:rPr>
              <a:t>• Eficiência operacional</a:t>
            </a:r>
          </a:p>
          <a:p>
            <a:pPr defTabSz="544194">
              <a:lnSpc>
                <a:spcPct val="120000"/>
              </a:lnSpc>
            </a:pPr>
            <a:r>
              <a:rPr lang="pt-BR" dirty="0">
                <a:solidFill>
                  <a:srgbClr val="002060"/>
                </a:solidFill>
              </a:rPr>
              <a:t>• Coprodutos</a:t>
            </a:r>
          </a:p>
          <a:p>
            <a:pPr defTabSz="544194">
              <a:lnSpc>
                <a:spcPct val="120000"/>
              </a:lnSpc>
            </a:pPr>
            <a:r>
              <a:rPr lang="pt-BR" dirty="0">
                <a:solidFill>
                  <a:srgbClr val="002060"/>
                </a:solidFill>
              </a:rPr>
              <a:t>• Conformidade com critérios de sustentabilidade e certificação</a:t>
            </a:r>
            <a:endParaRPr lang="it-IT" dirty="0">
              <a:solidFill>
                <a:srgbClr val="002060"/>
              </a:solidFill>
            </a:endParaRPr>
          </a:p>
          <a:p>
            <a:pPr defTabSz="544194">
              <a:lnSpc>
                <a:spcPct val="120000"/>
              </a:lnSpc>
            </a:pPr>
            <a:r>
              <a:rPr lang="pt-BR" dirty="0">
                <a:solidFill>
                  <a:srgbClr val="002060"/>
                </a:solidFill>
              </a:rPr>
              <a:t>• Gestão ambiental</a:t>
            </a:r>
          </a:p>
          <a:p>
            <a:pPr defTabSz="544194">
              <a:lnSpc>
                <a:spcPct val="120000"/>
              </a:lnSpc>
              <a:buNone/>
            </a:pPr>
            <a:r>
              <a:rPr lang="pt-BR" dirty="0">
                <a:solidFill>
                  <a:srgbClr val="002060"/>
                </a:solidFill>
              </a:rPr>
              <a:t>• Controle e monitoramento do biogás e do digestato</a:t>
            </a:r>
          </a:p>
          <a:p>
            <a:pPr defTabSz="544194">
              <a:lnSpc>
                <a:spcPct val="120000"/>
              </a:lnSpc>
            </a:pPr>
            <a:r>
              <a:rPr lang="pt-BR" dirty="0">
                <a:solidFill>
                  <a:srgbClr val="002060"/>
                </a:solidFill>
              </a:rPr>
              <a:t>• Saúde e segurança dos trabalhadores – ver questionário transversal</a:t>
            </a:r>
          </a:p>
          <a:p>
            <a:pPr defTabSz="544194">
              <a:lnSpc>
                <a:spcPct val="120000"/>
              </a:lnSpc>
              <a:buNone/>
            </a:pPr>
            <a:endParaRPr lang="pt-BR" dirty="0">
              <a:solidFill>
                <a:srgbClr val="002060"/>
              </a:solidFill>
            </a:endParaRPr>
          </a:p>
        </p:txBody>
      </p:sp>
      <p:sp>
        <p:nvSpPr>
          <p:cNvPr id="2" name="TextBox 1">
            <a:extLst>
              <a:ext uri="{FF2B5EF4-FFF2-40B4-BE49-F238E27FC236}">
                <a16:creationId xmlns:a16="http://schemas.microsoft.com/office/drawing/2014/main" id="{9E516706-137B-D0CA-EA87-0065EE081155}"/>
              </a:ext>
            </a:extLst>
          </p:cNvPr>
          <p:cNvSpPr txBox="1"/>
          <p:nvPr/>
        </p:nvSpPr>
        <p:spPr>
          <a:xfrm>
            <a:off x="143590" y="109423"/>
            <a:ext cx="9462688" cy="584775"/>
          </a:xfrm>
          <a:prstGeom prst="rect">
            <a:avLst/>
          </a:prstGeom>
          <a:noFill/>
        </p:spPr>
        <p:txBody>
          <a:bodyPr wrap="square">
            <a:spAutoFit/>
          </a:bodyPr>
          <a:lstStyle/>
          <a:p>
            <a:r>
              <a:rPr lang="pt-BR" sz="3200" dirty="0">
                <a:solidFill>
                  <a:srgbClr val="002060"/>
                </a:solidFill>
                <a:latin typeface="Calibri" panose="020F0502020204030204" pitchFamily="34" charset="0"/>
                <a:ea typeface="Calibri" panose="020F0502020204030204" pitchFamily="34" charset="0"/>
                <a:cs typeface="Calibri" panose="020F0502020204030204" pitchFamily="34" charset="0"/>
              </a:rPr>
              <a:t>	Temas avaliados – Bioenergia</a:t>
            </a:r>
            <a:endParaRPr lang="en-GB"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pic>
        <p:nvPicPr>
          <p:cNvPr id="8" name="Immagine 7">
            <a:extLst>
              <a:ext uri="{FF2B5EF4-FFF2-40B4-BE49-F238E27FC236}">
                <a16:creationId xmlns:a16="http://schemas.microsoft.com/office/drawing/2014/main" id="{97A1D69F-6FC5-929A-19CE-6DBF253D7F8F}"/>
              </a:ext>
            </a:extLst>
          </p:cNvPr>
          <p:cNvPicPr>
            <a:picLocks noChangeAspect="1"/>
          </p:cNvPicPr>
          <p:nvPr/>
        </p:nvPicPr>
        <p:blipFill>
          <a:blip r:embed="rId3"/>
          <a:stretch>
            <a:fillRect/>
          </a:stretch>
        </p:blipFill>
        <p:spPr>
          <a:xfrm>
            <a:off x="8301162" y="2047420"/>
            <a:ext cx="3456042" cy="2257246"/>
          </a:xfrm>
          <a:prstGeom prst="rect">
            <a:avLst/>
          </a:prstGeom>
        </p:spPr>
      </p:pic>
    </p:spTree>
    <p:extLst>
      <p:ext uri="{BB962C8B-B14F-4D97-AF65-F5344CB8AC3E}">
        <p14:creationId xmlns:p14="http://schemas.microsoft.com/office/powerpoint/2010/main" val="1652180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7842F51C888854C85FA73806DC44106" ma:contentTypeVersion="9" ma:contentTypeDescription="Create a new document." ma:contentTypeScope="" ma:versionID="c0b46f591b8dd6752544027a2d2465ff">
  <xsd:schema xmlns:xsd="http://www.w3.org/2001/XMLSchema" xmlns:xs="http://www.w3.org/2001/XMLSchema" xmlns:p="http://schemas.microsoft.com/office/2006/metadata/properties" xmlns:ns3="6d3c73a7-9146-4141-94bd-c94215d9073c" targetNamespace="http://schemas.microsoft.com/office/2006/metadata/properties" ma:root="true" ma:fieldsID="7023327605e0e91374140f29906585a2" ns3:_="">
    <xsd:import namespace="6d3c73a7-9146-4141-94bd-c94215d9073c"/>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3c73a7-9146-4141-94bd-c94215d907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58DEC3-CAE1-4770-B3E5-CA8F31125990}">
  <ds:schemaRefs>
    <ds:schemaRef ds:uri="http://schemas.microsoft.com/sharepoint/v3/contenttype/forms"/>
  </ds:schemaRefs>
</ds:datastoreItem>
</file>

<file path=customXml/itemProps2.xml><?xml version="1.0" encoding="utf-8"?>
<ds:datastoreItem xmlns:ds="http://schemas.openxmlformats.org/officeDocument/2006/customXml" ds:itemID="{6FFD1035-71F3-465C-9F97-C906DD631B2C}">
  <ds:schemaRefs>
    <ds:schemaRef ds:uri="http://schemas.openxmlformats.org/package/2006/metadata/core-properties"/>
    <ds:schemaRef ds:uri="http://schemas.microsoft.com/office/2006/documentManagement/types"/>
    <ds:schemaRef ds:uri="http://purl.org/dc/terms/"/>
    <ds:schemaRef ds:uri="6d3c73a7-9146-4141-94bd-c94215d9073c"/>
    <ds:schemaRef ds:uri="http://schemas.microsoft.com/office/2006/metadata/properties"/>
    <ds:schemaRef ds:uri="http://www.w3.org/XML/1998/namespace"/>
    <ds:schemaRef ds:uri="http://purl.org/dc/dcmitype/"/>
    <ds:schemaRef ds:uri="http://schemas.microsoft.com/office/infopath/2007/PartnerControls"/>
    <ds:schemaRef ds:uri="http://purl.org/dc/elements/1.1/"/>
  </ds:schemaRefs>
</ds:datastoreItem>
</file>

<file path=customXml/itemProps3.xml><?xml version="1.0" encoding="utf-8"?>
<ds:datastoreItem xmlns:ds="http://schemas.openxmlformats.org/officeDocument/2006/customXml" ds:itemID="{ABFC5995-0E9B-4BF8-AD8A-EC0EA4BB3B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3c73a7-9146-4141-94bd-c94215d907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15927</TotalTime>
  <Words>1038</Words>
  <Application>Microsoft Macintosh PowerPoint</Application>
  <PresentationFormat>Widescreen</PresentationFormat>
  <Paragraphs>149</Paragraphs>
  <Slides>10</Slides>
  <Notes>7</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10</vt:i4>
      </vt:variant>
    </vt:vector>
  </HeadingPairs>
  <TitlesOfParts>
    <vt:vector size="18" baseType="lpstr">
      <vt:lpstr>Aptos</vt:lpstr>
      <vt:lpstr>Arial</vt:lpstr>
      <vt:lpstr>Calibri</vt:lpstr>
      <vt:lpstr>Poppins</vt:lpstr>
      <vt:lpstr>Trebuchet MS</vt:lpstr>
      <vt:lpstr>Wingdings</vt:lpstr>
      <vt:lpstr>Wingdings 3</vt:lpstr>
      <vt:lpstr>Facetado</vt:lpstr>
      <vt:lpstr>Ferramentas para Avaliação de Riscos e Oportunidades  Climáticas e Socioambientais  nos setores de Destinação de Resíduos e Bioenergia   18º. BIS                                    </vt:lpstr>
      <vt:lpstr>Apresentação do PowerPoint</vt:lpstr>
      <vt:lpstr>Apresentação do PowerPoint</vt:lpstr>
      <vt:lpstr>Questionário com indicadores transversais – temas</vt:lpstr>
      <vt:lpstr>Apresentação do PowerPoint</vt:lpstr>
      <vt:lpstr>Apresentação do PowerPoint</vt:lpstr>
      <vt:lpstr>Apresentação do PowerPoint</vt:lpstr>
      <vt:lpstr>Apresentação do PowerPoint</vt:lpstr>
      <vt:lpstr>Apresentação do PowerPoint</vt:lpstr>
      <vt:lpstr>Onde encontrar os questionários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Finanças Sustentáveis:  Setor Bancário</dc:title>
  <dc:creator>Luciane Moessa de Souza</dc:creator>
  <cp:lastModifiedBy>Andre Schneider</cp:lastModifiedBy>
  <cp:revision>590</cp:revision>
  <dcterms:created xsi:type="dcterms:W3CDTF">2018-06-27T17:00:34Z</dcterms:created>
  <dcterms:modified xsi:type="dcterms:W3CDTF">2026-05-05T21:29:00Z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0x01010057842F51C888854C85FA73806DC44106</vt:lpwstr>
  </property>
</Properties>
</file>